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17"/>
  </p:notesMasterIdLst>
  <p:sldIdLst>
    <p:sldId id="256" r:id="rId2"/>
    <p:sldId id="278" r:id="rId3"/>
    <p:sldId id="279" r:id="rId4"/>
    <p:sldId id="2147472539" r:id="rId5"/>
    <p:sldId id="2147482481" r:id="rId6"/>
    <p:sldId id="280" r:id="rId7"/>
    <p:sldId id="2147482489" r:id="rId8"/>
    <p:sldId id="2147482483" r:id="rId9"/>
    <p:sldId id="2147482482" r:id="rId10"/>
    <p:sldId id="2147482484" r:id="rId11"/>
    <p:sldId id="2147482485" r:id="rId12"/>
    <p:sldId id="2147482486" r:id="rId13"/>
    <p:sldId id="2147482487" r:id="rId14"/>
    <p:sldId id="2147482488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62" autoAdjust="0"/>
    <p:restoredTop sz="94715"/>
  </p:normalViewPr>
  <p:slideViewPr>
    <p:cSldViewPr snapToGrid="0">
      <p:cViewPr>
        <p:scale>
          <a:sx n="70" d="100"/>
          <a:sy n="70" d="100"/>
        </p:scale>
        <p:origin x="531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ndrianikarlina\Downloads\simulasi%20GNI%20per%20Kapit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ownloads\PDB%20Maritim%20Kirim%20Marves%20b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us\Downloads\PDB%20Maritim%20Kirim%20Marves%20bo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ownloads\PDB%20Maritim%20Kirim%20Marves%20b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 dirty="0" err="1">
                <a:solidFill>
                  <a:schemeClr val="tx1"/>
                </a:solidFill>
              </a:rPr>
              <a:t>Simulasi</a:t>
            </a:r>
            <a:r>
              <a:rPr lang="en-US" sz="1400" b="1" i="0" u="none" strike="noStrike" kern="1200" spc="0" baseline="0" dirty="0">
                <a:solidFill>
                  <a:schemeClr val="tx1"/>
                </a:solidFill>
              </a:rPr>
              <a:t> GNI Per Capita</a:t>
            </a:r>
          </a:p>
          <a:p>
            <a:pPr>
              <a:defRPr/>
            </a:pPr>
            <a:r>
              <a:rPr lang="en-US" sz="1400" b="0" i="0" u="none" strike="noStrike" kern="1200" spc="0" baseline="0" dirty="0">
                <a:solidFill>
                  <a:schemeClr val="tx1"/>
                </a:solidFill>
              </a:rPr>
              <a:t>(USD Harga </a:t>
            </a:r>
            <a:r>
              <a:rPr lang="en-US" sz="1400" b="0" i="0" u="none" strike="noStrike" kern="1200" spc="0" baseline="0" dirty="0" err="1">
                <a:solidFill>
                  <a:schemeClr val="tx1"/>
                </a:solidFill>
              </a:rPr>
              <a:t>Konstan</a:t>
            </a:r>
            <a:r>
              <a:rPr lang="en-US" sz="1400" b="0" i="0" u="none" strike="noStrike" kern="1200" spc="0" baseline="0" dirty="0">
                <a:solidFill>
                  <a:schemeClr val="tx1"/>
                </a:solidFill>
              </a:rPr>
              <a:t> 2021, Atlas Method)</a:t>
            </a:r>
            <a:endParaRPr lang="en-ID" sz="1400" b="0" i="0" u="none" strike="noStrike" kern="1200" spc="0" baseline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'Simulasi GNI Per Capita'!$B$11</c:f>
              <c:strCache>
                <c:ptCount val="1"/>
                <c:pt idx="0">
                  <c:v> 5,0 </c:v>
                </c:pt>
              </c:strCache>
            </c:strRef>
          </c:tx>
          <c:spPr>
            <a:ln w="28575" cap="rnd">
              <a:solidFill>
                <a:schemeClr val="accent1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76000"/>
                </a:schemeClr>
              </a:solidFill>
              <a:ln w="9525">
                <a:solidFill>
                  <a:schemeClr val="accent1">
                    <a:shade val="76000"/>
                  </a:schemeClr>
                </a:solidFill>
              </a:ln>
              <a:effectLst/>
            </c:spPr>
          </c:marker>
          <c:cat>
            <c:numRef>
              <c:f>'Simulasi GNI Per Capita'!$C$10:$AA$10</c:f>
              <c:numCache>
                <c:formatCode>General</c:formatCode>
                <c:ptCount val="2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</c:numCache>
            </c:numRef>
          </c:cat>
          <c:val>
            <c:numRef>
              <c:f>'Simulasi GNI Per Capita'!$C$11:$AA$11</c:f>
              <c:numCache>
                <c:formatCode>_(* #,##0_);_(* \(#,##0\);_(* "-"??_);_(@_)</c:formatCode>
                <c:ptCount val="25"/>
                <c:pt idx="0">
                  <c:v>4180</c:v>
                </c:pt>
                <c:pt idx="1">
                  <c:v>4340.0686191455889</c:v>
                </c:pt>
                <c:pt idx="2">
                  <c:v>4507.8683191552136</c:v>
                </c:pt>
                <c:pt idx="3">
                  <c:v>4683.8904062673028</c:v>
                </c:pt>
                <c:pt idx="4">
                  <c:v>4868.572773773858</c:v>
                </c:pt>
                <c:pt idx="5">
                  <c:v>5062.3978999276696</c:v>
                </c:pt>
                <c:pt idx="6">
                  <c:v>5265.8788046595446</c:v>
                </c:pt>
                <c:pt idx="7">
                  <c:v>5479.5803303184894</c:v>
                </c:pt>
                <c:pt idx="8">
                  <c:v>5704.0261738471017</c:v>
                </c:pt>
                <c:pt idx="9">
                  <c:v>5939.8515503719973</c:v>
                </c:pt>
                <c:pt idx="10">
                  <c:v>6187.566705638159</c:v>
                </c:pt>
                <c:pt idx="11">
                  <c:v>6447.7704185374942</c:v>
                </c:pt>
                <c:pt idx="12">
                  <c:v>6721.1392850354232</c:v>
                </c:pt>
                <c:pt idx="13">
                  <c:v>7008.3445180620974</c:v>
                </c:pt>
                <c:pt idx="14">
                  <c:v>7310.1424434129258</c:v>
                </c:pt>
                <c:pt idx="15">
                  <c:v>7627.3603243662128</c:v>
                </c:pt>
                <c:pt idx="16">
                  <c:v>7960.8265926321001</c:v>
                </c:pt>
                <c:pt idx="17">
                  <c:v>8311.4184762765199</c:v>
                </c:pt>
                <c:pt idx="18">
                  <c:v>8680.09281954172</c:v>
                </c:pt>
                <c:pt idx="19">
                  <c:v>9067.7792106980651</c:v>
                </c:pt>
                <c:pt idx="20">
                  <c:v>9475.4569595542307</c:v>
                </c:pt>
                <c:pt idx="21">
                  <c:v>9904.1575628682076</c:v>
                </c:pt>
                <c:pt idx="22">
                  <c:v>10354.999769188393</c:v>
                </c:pt>
                <c:pt idx="23">
                  <c:v>10829.232790450314</c:v>
                </c:pt>
                <c:pt idx="24">
                  <c:v>11328.253980877702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B5-4FB0-99D9-684EE6287092}"/>
            </c:ext>
          </c:extLst>
        </c:ser>
        <c:ser>
          <c:idx val="2"/>
          <c:order val="1"/>
          <c:tx>
            <c:strRef>
              <c:f>'Simulasi GNI Per Capita'!$B$12</c:f>
              <c:strCache>
                <c:ptCount val="1"/>
                <c:pt idx="0">
                  <c:v> 6,0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'Simulasi GNI Per Capita'!$C$10:$AA$10</c:f>
              <c:numCache>
                <c:formatCode>General</c:formatCode>
                <c:ptCount val="2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</c:numCache>
            </c:numRef>
          </c:cat>
          <c:val>
            <c:numRef>
              <c:f>'Simulasi GNI Per Capita'!$C$12:$AA$12</c:f>
              <c:numCache>
                <c:formatCode>_(* #,##0_);_(* \(#,##0\);_(* "-"??_);_(@_)</c:formatCode>
                <c:ptCount val="25"/>
                <c:pt idx="0">
                  <c:v>4180</c:v>
                </c:pt>
                <c:pt idx="1">
                  <c:v>4381.4026059945945</c:v>
                </c:pt>
                <c:pt idx="2">
                  <c:v>4594.1413545603618</c:v>
                </c:pt>
                <c:pt idx="3">
                  <c:v>4818.9944205687152</c:v>
                </c:pt>
                <c:pt idx="4">
                  <c:v>5056.7086388677881</c:v>
                </c:pt>
                <c:pt idx="5">
                  <c:v>5308.1001502532745</c:v>
                </c:pt>
                <c:pt idx="6">
                  <c:v>5574.0422554837724</c:v>
                </c:pt>
                <c:pt idx="7">
                  <c:v>5855.4902397705964</c:v>
                </c:pt>
                <c:pt idx="8">
                  <c:v>6153.384301691136</c:v>
                </c:pt>
                <c:pt idx="9">
                  <c:v>6468.8143428263338</c:v>
                </c:pt>
                <c:pt idx="10">
                  <c:v>6802.7663667352535</c:v>
                </c:pt>
                <c:pt idx="11">
                  <c:v>7156.3536393548547</c:v>
                </c:pt>
                <c:pt idx="12">
                  <c:v>7530.8099874671962</c:v>
                </c:pt>
                <c:pt idx="13">
                  <c:v>7927.4005666793937</c:v>
                </c:pt>
                <c:pt idx="14">
                  <c:v>8347.525728727318</c:v>
                </c:pt>
                <c:pt idx="15">
                  <c:v>8792.7101369413522</c:v>
                </c:pt>
                <c:pt idx="16">
                  <c:v>9264.5263973108285</c:v>
                </c:pt>
                <c:pt idx="17">
                  <c:v>9764.6521016939478</c:v>
                </c:pt>
                <c:pt idx="18">
                  <c:v>10294.910153998893</c:v>
                </c:pt>
                <c:pt idx="19">
                  <c:v>10857.146419084809</c:v>
                </c:pt>
                <c:pt idx="20">
                  <c:v>11453.322434000434</c:v>
                </c:pt>
                <c:pt idx="21">
                  <c:v>12085.52249078883</c:v>
                </c:pt>
                <c:pt idx="22">
                  <c:v>12756.001153267833</c:v>
                </c:pt>
                <c:pt idx="23">
                  <c:v>13467.243483538698</c:v>
                </c:pt>
                <c:pt idx="24">
                  <c:v>14221.996455537828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B5-4FB0-99D9-684EE6287092}"/>
            </c:ext>
          </c:extLst>
        </c:ser>
        <c:ser>
          <c:idx val="3"/>
          <c:order val="2"/>
          <c:tx>
            <c:strRef>
              <c:f>'Simulasi GNI Per Capita'!$B$13</c:f>
              <c:strCache>
                <c:ptCount val="1"/>
                <c:pt idx="0">
                  <c:v> 7,0 </c:v>
                </c:pt>
              </c:strCache>
            </c:strRef>
          </c:tx>
          <c:spPr>
            <a:ln w="28575" cap="rnd">
              <a:solidFill>
                <a:schemeClr val="accent1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77000"/>
                </a:schemeClr>
              </a:solidFill>
              <a:ln w="9525">
                <a:solidFill>
                  <a:schemeClr val="accent1">
                    <a:tint val="77000"/>
                  </a:schemeClr>
                </a:solidFill>
              </a:ln>
              <a:effectLst/>
            </c:spPr>
          </c:marker>
          <c:cat>
            <c:numRef>
              <c:f>'Simulasi GNI Per Capita'!$C$10:$AA$10</c:f>
              <c:numCache>
                <c:formatCode>General</c:formatCode>
                <c:ptCount val="2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</c:numCache>
            </c:numRef>
          </c:cat>
          <c:val>
            <c:numRef>
              <c:f>'Simulasi GNI Per Capita'!$C$13:$AA$13</c:f>
              <c:numCache>
                <c:formatCode>_(* #,##0_);_(* \(#,##0\);_(* "-"??_);_(@_)</c:formatCode>
                <c:ptCount val="25"/>
                <c:pt idx="0">
                  <c:v>4180</c:v>
                </c:pt>
                <c:pt idx="1">
                  <c:v>4422.7365928436002</c:v>
                </c:pt>
                <c:pt idx="2">
                  <c:v>4681.2321438556055</c:v>
                </c:pt>
                <c:pt idx="3">
                  <c:v>4956.6717675973796</c:v>
                </c:pt>
                <c:pt idx="4">
                  <c:v>5250.2451272935923</c:v>
                </c:pt>
                <c:pt idx="5">
                  <c:v>5563.2512015040575</c:v>
                </c:pt>
                <c:pt idx="6">
                  <c:v>5897.0896641565314</c:v>
                </c:pt>
                <c:pt idx="7">
                  <c:v>6253.2911309135179</c:v>
                </c:pt>
                <c:pt idx="8">
                  <c:v>6633.4175981437429</c:v>
                </c:pt>
                <c:pt idx="9">
                  <c:v>7039.2420447929098</c:v>
                </c:pt>
                <c:pt idx="10">
                  <c:v>7472.4786018825152</c:v>
                </c:pt>
                <c:pt idx="11">
                  <c:v>7935.0346988371339</c:v>
                </c:pt>
                <c:pt idx="12">
                  <c:v>8429.0113561147027</c:v>
                </c:pt>
                <c:pt idx="13">
                  <c:v>8956.6100168768371</c:v>
                </c:pt>
                <c:pt idx="14">
                  <c:v>9520.2541029765434</c:v>
                </c:pt>
                <c:pt idx="15">
                  <c:v>10122.585241634286</c:v>
                </c:pt>
                <c:pt idx="16">
                  <c:v>10766.382915660162</c:v>
                </c:pt>
                <c:pt idx="17">
                  <c:v>11454.635813184117</c:v>
                </c:pt>
                <c:pt idx="18">
                  <c:v>12190.597277046934</c:v>
                </c:pt>
                <c:pt idx="19">
                  <c:v>12977.649206189382</c:v>
                </c:pt>
                <c:pt idx="20">
                  <c:v>13819.417436743224</c:v>
                </c:pt>
                <c:pt idx="21">
                  <c:v>14719.789239376429</c:v>
                </c:pt>
                <c:pt idx="22">
                  <c:v>15682.981244739934</c:v>
                </c:pt>
                <c:pt idx="23">
                  <c:v>16713.626693381881</c:v>
                </c:pt>
                <c:pt idx="24">
                  <c:v>17816.831147874378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B5-4FB0-99D9-684EE6287092}"/>
            </c:ext>
          </c:extLst>
        </c:ser>
        <c:ser>
          <c:idx val="4"/>
          <c:order val="3"/>
          <c:tx>
            <c:strRef>
              <c:f>'Simulasi GNI Per Capita'!$B$14</c:f>
              <c:strCache>
                <c:ptCount val="1"/>
                <c:pt idx="0">
                  <c:v>Threshold</c:v>
                </c:pt>
              </c:strCache>
            </c:strRef>
          </c:tx>
          <c:spPr>
            <a:ln w="28575" cap="rnd">
              <a:solidFill>
                <a:schemeClr val="accent1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0.15991920842411039"/>
                  <c:y val="-6.08282567049808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i="1" dirty="0"/>
                      <a:t>High-Income Country Threshold </a:t>
                    </a:r>
                    <a:r>
                      <a:rPr lang="en-US" dirty="0"/>
                      <a:t>(2021): 12,695</a:t>
                    </a:r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08660130718956"/>
                      <c:h val="9.976034482758619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5DB5-4FB0-99D9-684EE62870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'Simulasi GNI Per Capita'!$C$10:$AA$10</c:f>
              <c:numCache>
                <c:formatCode>General</c:formatCode>
                <c:ptCount val="2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</c:numCache>
            </c:numRef>
          </c:cat>
          <c:val>
            <c:numRef>
              <c:f>'Simulasi GNI Per Capita'!$C$14:$AA$14</c:f>
              <c:numCache>
                <c:formatCode>_(* #,##0_);_(* \(#,##0\);_(* "-"??_);_(@_)</c:formatCode>
                <c:ptCount val="25"/>
                <c:pt idx="0">
                  <c:v>12695</c:v>
                </c:pt>
                <c:pt idx="1">
                  <c:v>12695</c:v>
                </c:pt>
                <c:pt idx="2">
                  <c:v>12695</c:v>
                </c:pt>
                <c:pt idx="3">
                  <c:v>12695</c:v>
                </c:pt>
                <c:pt idx="4">
                  <c:v>12695</c:v>
                </c:pt>
                <c:pt idx="5">
                  <c:v>12695</c:v>
                </c:pt>
                <c:pt idx="6">
                  <c:v>12695</c:v>
                </c:pt>
                <c:pt idx="7">
                  <c:v>12695</c:v>
                </c:pt>
                <c:pt idx="8">
                  <c:v>12695</c:v>
                </c:pt>
                <c:pt idx="9">
                  <c:v>12695</c:v>
                </c:pt>
                <c:pt idx="10">
                  <c:v>12695</c:v>
                </c:pt>
                <c:pt idx="11">
                  <c:v>12695</c:v>
                </c:pt>
                <c:pt idx="12">
                  <c:v>12695</c:v>
                </c:pt>
                <c:pt idx="13">
                  <c:v>12695</c:v>
                </c:pt>
                <c:pt idx="14">
                  <c:v>12695</c:v>
                </c:pt>
                <c:pt idx="15">
                  <c:v>12695</c:v>
                </c:pt>
                <c:pt idx="16">
                  <c:v>12695</c:v>
                </c:pt>
                <c:pt idx="17">
                  <c:v>12695</c:v>
                </c:pt>
                <c:pt idx="18">
                  <c:v>12695</c:v>
                </c:pt>
                <c:pt idx="19">
                  <c:v>12695</c:v>
                </c:pt>
                <c:pt idx="20">
                  <c:v>12695</c:v>
                </c:pt>
                <c:pt idx="21">
                  <c:v>12695</c:v>
                </c:pt>
                <c:pt idx="22">
                  <c:v>12695</c:v>
                </c:pt>
                <c:pt idx="23">
                  <c:v>12695</c:v>
                </c:pt>
                <c:pt idx="24">
                  <c:v>12695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DB5-4FB0-99D9-684EE6287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9978879"/>
        <c:axId val="305930543"/>
      </c:lineChart>
      <c:catAx>
        <c:axId val="1399978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930543"/>
        <c:crosses val="autoZero"/>
        <c:auto val="1"/>
        <c:lblAlgn val="ctr"/>
        <c:lblOffset val="100"/>
        <c:noMultiLvlLbl val="0"/>
      </c:catAx>
      <c:valAx>
        <c:axId val="305930543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97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53770065625726"/>
          <c:y val="0.11431021098610805"/>
          <c:w val="0.72601100173203148"/>
          <c:h val="0.77160627179397057"/>
        </c:manualLayout>
      </c:layout>
      <c:barChart>
        <c:barDir val="col"/>
        <c:grouping val="clustered"/>
        <c:varyColors val="0"/>
        <c:ser>
          <c:idx val="0"/>
          <c:order val="0"/>
          <c:tx>
            <c:v>Nilai</c:v>
          </c:tx>
          <c:spPr>
            <a:solidFill>
              <a:srgbClr val="1F4E7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4150202465180442E-3"/>
                  <c:y val="0.4771317931243492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61-4587-BF2A-2E10218FF661}"/>
                </c:ext>
              </c:extLst>
            </c:dLbl>
            <c:dLbl>
              <c:idx val="1"/>
              <c:layout>
                <c:manualLayout>
                  <c:x val="-2.2075101232590221E-3"/>
                  <c:y val="0.4937336002946889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61-4587-BF2A-2E10218FF661}"/>
                </c:ext>
              </c:extLst>
            </c:dLbl>
            <c:dLbl>
              <c:idx val="2"/>
              <c:layout>
                <c:manualLayout>
                  <c:x val="8.8300404930360069E-3"/>
                  <c:y val="0.494478484935160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61-4587-BF2A-2E10218FF661}"/>
                </c:ext>
              </c:extLst>
            </c:dLbl>
            <c:dLbl>
              <c:idx val="3"/>
              <c:layout>
                <c:manualLayout>
                  <c:x val="2.2075101232590221E-3"/>
                  <c:y val="0.5141190949527412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61-4587-BF2A-2E10218FF661}"/>
                </c:ext>
              </c:extLst>
            </c:dLbl>
            <c:dLbl>
              <c:idx val="4"/>
              <c:layout>
                <c:manualLayout>
                  <c:x val="0"/>
                  <c:y val="0.5168672543885736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61-4587-BF2A-2E10218FF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'1.HB'!$K$4:$O$5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2020*</c:v>
                </c:pt>
                <c:pt idx="4">
                  <c:v>2021**</c:v>
                </c:pt>
              </c:strCache>
            </c:strRef>
          </c:cat>
          <c:val>
            <c:numRef>
              <c:f>'1.HB'!$K$23:$O$23</c:f>
              <c:numCache>
                <c:formatCode>_(* #,##0.0_);_(* \(#,##0.0\);_(* "-"_);_(@_)</c:formatCode>
                <c:ptCount val="5"/>
                <c:pt idx="0">
                  <c:v>1073991.2</c:v>
                </c:pt>
                <c:pt idx="1">
                  <c:v>1177912.0999999999</c:v>
                </c:pt>
                <c:pt idx="2">
                  <c:v>1224272.3999999999</c:v>
                </c:pt>
                <c:pt idx="3">
                  <c:v>1139800.0999999999</c:v>
                </c:pt>
                <c:pt idx="4">
                  <c:v>1290221.5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D61-4587-BF2A-2E10218FF6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1747812191"/>
        <c:axId val="1747813023"/>
      </c:barChart>
      <c:lineChart>
        <c:grouping val="standard"/>
        <c:varyColors val="0"/>
        <c:ser>
          <c:idx val="1"/>
          <c:order val="1"/>
          <c:tx>
            <c:v>Kontribusi</c:v>
          </c:tx>
          <c:spPr>
            <a:ln w="3810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chemeClr val="bg1"/>
              </a:solidFill>
              <a:ln w="41275"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</c:marker>
          <c:dLbls>
            <c:spPr>
              <a:solidFill>
                <a:srgbClr val="FFC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'1.HB'!$K$4:$O$5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2020*</c:v>
                </c:pt>
                <c:pt idx="4">
                  <c:v>2021**</c:v>
                </c:pt>
              </c:strCache>
            </c:strRef>
          </c:cat>
          <c:val>
            <c:numRef>
              <c:f>'3.Dist Nas'!$K$23:$O$23</c:f>
              <c:numCache>
                <c:formatCode>_(* #,##0.00_);_(* \(#,##0.00\);_(* "-"_);_(@_)</c:formatCode>
                <c:ptCount val="5"/>
                <c:pt idx="0">
                  <c:v>7.902906363250854</c:v>
                </c:pt>
                <c:pt idx="1">
                  <c:v>7.9380785019984152</c:v>
                </c:pt>
                <c:pt idx="2">
                  <c:v>7.7325769422962054</c:v>
                </c:pt>
                <c:pt idx="3">
                  <c:v>7.3830729884844333</c:v>
                </c:pt>
                <c:pt idx="4">
                  <c:v>7.6026016515484161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AD61-4587-BF2A-2E10218FF6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07106767"/>
        <c:axId val="807106351"/>
      </c:lineChart>
      <c:catAx>
        <c:axId val="17478121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813023"/>
        <c:crosses val="autoZero"/>
        <c:auto val="1"/>
        <c:lblAlgn val="ctr"/>
        <c:lblOffset val="100"/>
        <c:noMultiLvlLbl val="0"/>
      </c:catAx>
      <c:valAx>
        <c:axId val="1747813023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812191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4639442330796957E-2"/>
                <c:y val="0.27934132182778154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900" b="0" i="0" u="none" strike="noStrike" kern="1200" cap="all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ID"/>
                    <a:t>Trilliun Rp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807106351"/>
        <c:scaling>
          <c:orientation val="minMax"/>
          <c:max val="9"/>
          <c:min val="4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D"/>
                  <a:t>Persen</a:t>
                </a:r>
              </a:p>
            </c:rich>
          </c:tx>
          <c:layout>
            <c:manualLayout>
              <c:xMode val="edge"/>
              <c:yMode val="edge"/>
              <c:x val="0.9550026003426334"/>
              <c:y val="0.307842474819776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7106767"/>
        <c:crosses val="max"/>
        <c:crossBetween val="between"/>
      </c:valAx>
      <c:catAx>
        <c:axId val="8071067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710635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257621682267605E-2"/>
          <c:y val="0"/>
          <c:w val="0.8603206979892426"/>
          <c:h val="0.77100516207832159"/>
        </c:manualLayout>
      </c:layout>
      <c:lineChart>
        <c:grouping val="standard"/>
        <c:varyColors val="0"/>
        <c:ser>
          <c:idx val="0"/>
          <c:order val="0"/>
          <c:tx>
            <c:v>Pertumbuhan PDB Kemaritiman</c:v>
          </c:tx>
          <c:spPr>
            <a:ln w="44450">
              <a:solidFill>
                <a:schemeClr val="accent1"/>
              </a:solidFill>
            </a:ln>
          </c:spPr>
          <c:marker>
            <c:symbol val="circle"/>
            <c:size val="6"/>
            <c:spPr>
              <a:solidFill>
                <a:srgbClr val="48C6EE"/>
              </a:solidFill>
              <a:ln w="57150">
                <a:solidFill>
                  <a:schemeClr val="accent1"/>
                </a:solidFill>
              </a:ln>
            </c:spPr>
          </c:marker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'5.G'!$L$4:$O$5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2020*</c:v>
                </c:pt>
                <c:pt idx="3">
                  <c:v>2021**</c:v>
                </c:pt>
              </c:strCache>
            </c:strRef>
          </c:cat>
          <c:val>
            <c:numRef>
              <c:f>'5.G'!$L$23:$O$23</c:f>
              <c:numCache>
                <c:formatCode>_(* #,##0.00_);_(* \(#,##0.00\);_(* "-"_);_(@_)</c:formatCode>
                <c:ptCount val="4"/>
                <c:pt idx="0">
                  <c:v>2.0255107962689749</c:v>
                </c:pt>
                <c:pt idx="1">
                  <c:v>2.1266097787045197</c:v>
                </c:pt>
                <c:pt idx="2">
                  <c:v>-3.9291080639763436</c:v>
                </c:pt>
                <c:pt idx="3">
                  <c:v>2.0416805923438233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34F-455C-92A4-8D429F011C01}"/>
            </c:ext>
          </c:extLst>
        </c:ser>
        <c:ser>
          <c:idx val="1"/>
          <c:order val="1"/>
          <c:tx>
            <c:v>Pertumbuhan PDB Nasional</c:v>
          </c:tx>
          <c:spPr>
            <a:ln w="44450">
              <a:solidFill>
                <a:srgbClr val="EBBC5F"/>
              </a:solidFill>
            </a:ln>
          </c:spPr>
          <c:marker>
            <c:symbol val="diamond"/>
            <c:size val="6"/>
            <c:spPr>
              <a:solidFill>
                <a:srgbClr val="FFC000"/>
              </a:solidFill>
              <a:ln w="73025">
                <a:solidFill>
                  <a:srgbClr val="EBBC5F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'5.G'!$L$4:$O$5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2020*</c:v>
                </c:pt>
                <c:pt idx="3">
                  <c:v>2021**</c:v>
                </c:pt>
              </c:strCache>
            </c:strRef>
          </c:cat>
          <c:val>
            <c:numRef>
              <c:f>'5.G'!$L$26:$O$26</c:f>
              <c:numCache>
                <c:formatCode>General</c:formatCode>
                <c:ptCount val="4"/>
                <c:pt idx="0">
                  <c:v>5.17</c:v>
                </c:pt>
                <c:pt idx="1">
                  <c:v>5.0199999999999996</c:v>
                </c:pt>
                <c:pt idx="2">
                  <c:v>-2.0699999999999998</c:v>
                </c:pt>
                <c:pt idx="3">
                  <c:v>3.69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34F-455C-92A4-8D429F011C0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bg2">
                  <a:lumMod val="90000"/>
                </a:schemeClr>
              </a:solidFill>
              <a:prstDash val="dash"/>
            </a:ln>
          </c:spPr>
        </c:dropLines>
        <c:marker val="1"/>
        <c:smooth val="0"/>
        <c:axId val="122798080"/>
        <c:axId val="125052416"/>
      </c:lineChart>
      <c:catAx>
        <c:axId val="122798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25052416"/>
        <c:crosses val="autoZero"/>
        <c:auto val="1"/>
        <c:lblAlgn val="ctr"/>
        <c:lblOffset val="100"/>
        <c:noMultiLvlLbl val="0"/>
      </c:catAx>
      <c:valAx>
        <c:axId val="125052416"/>
        <c:scaling>
          <c:orientation val="minMax"/>
          <c:min val="-5"/>
        </c:scaling>
        <c:delete val="1"/>
        <c:axPos val="l"/>
        <c:majorGridlines>
          <c:spPr>
            <a:ln>
              <a:noFill/>
            </a:ln>
          </c:spPr>
        </c:majorGridlines>
        <c:numFmt formatCode="_(* #,##0.00_);_(* \(#,##0.00\);_(* &quot;-&quot;_);_(@_)" sourceLinked="1"/>
        <c:majorTickMark val="out"/>
        <c:minorTickMark val="none"/>
        <c:tickLblPos val="nextTo"/>
        <c:crossAx val="1227980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9006386526408621"/>
          <c:w val="0.98215703397253229"/>
          <c:h val="0.10985188720727901"/>
        </c:manualLayout>
      </c:layout>
      <c:overlay val="0"/>
      <c:spPr>
        <a:ln>
          <a:noFill/>
        </a:ln>
      </c:spPr>
      <c:txPr>
        <a:bodyPr/>
        <a:lstStyle/>
        <a:p>
          <a:pPr>
            <a:defRPr sz="1200" b="0"/>
          </a:pPr>
          <a:endParaRPr lang="en-US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66615531224263E-2"/>
          <c:y val="3.8843943082306643E-3"/>
          <c:w val="0.94127532502975164"/>
          <c:h val="0.93707954107869329"/>
        </c:manualLayout>
      </c:layout>
      <c:areaChart>
        <c:grouping val="standard"/>
        <c:varyColors val="0"/>
        <c:ser>
          <c:idx val="0"/>
          <c:order val="0"/>
          <c:spPr>
            <a:solidFill>
              <a:schemeClr val="bg1"/>
            </a:solidFill>
            <a:ln w="25400">
              <a:noFill/>
            </a:ln>
            <a:effectLst/>
            <a:scene3d>
              <a:camera prst="orthographicFront"/>
              <a:lightRig rig="threePt" dir="t"/>
            </a:scene3d>
            <a:sp3d>
              <a:bevelB/>
            </a:sp3d>
          </c:spPr>
          <c:val>
            <c:numRef>
              <c:f>'4.Dist'!$D$32:$D$43</c:f>
              <c:numCache>
                <c:formatCode>_(* #,##0.00_);_(* \(#,##0.00\);_(* "-"_);_(@_)</c:formatCode>
                <c:ptCount val="12"/>
                <c:pt idx="0">
                  <c:v>29.110544197256054</c:v>
                </c:pt>
                <c:pt idx="1">
                  <c:v>24.977951460272521</c:v>
                </c:pt>
                <c:pt idx="2">
                  <c:v>9.77817374768596</c:v>
                </c:pt>
                <c:pt idx="3">
                  <c:v>7.8975586750027027</c:v>
                </c:pt>
                <c:pt idx="4">
                  <c:v>7.8292990777164988</c:v>
                </c:pt>
                <c:pt idx="5">
                  <c:v>4.8830142731306214</c:v>
                </c:pt>
                <c:pt idx="6">
                  <c:v>4.1329880179488558</c:v>
                </c:pt>
                <c:pt idx="7">
                  <c:v>4.1631611316351487</c:v>
                </c:pt>
                <c:pt idx="8">
                  <c:v>3.9969726128420593</c:v>
                </c:pt>
                <c:pt idx="9">
                  <c:v>1.256396672974369</c:v>
                </c:pt>
                <c:pt idx="10">
                  <c:v>0.74382576945121437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A5-4250-AB11-6F452A5AF7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4658575"/>
        <c:axId val="714656079"/>
      </c:areaChart>
      <c:catAx>
        <c:axId val="71465857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14656079"/>
        <c:crosses val="autoZero"/>
        <c:auto val="1"/>
        <c:lblAlgn val="ctr"/>
        <c:lblOffset val="100"/>
        <c:noMultiLvlLbl val="0"/>
      </c:catAx>
      <c:valAx>
        <c:axId val="714656079"/>
        <c:scaling>
          <c:orientation val="minMax"/>
        </c:scaling>
        <c:delete val="1"/>
        <c:axPos val="l"/>
        <c:numFmt formatCode="_(* #,##0.00_);_(* \(#,##0.00\);_(* &quot;-&quot;_);_(@_)" sourceLinked="1"/>
        <c:majorTickMark val="none"/>
        <c:minorTickMark val="none"/>
        <c:tickLblPos val="nextTo"/>
        <c:crossAx val="714658575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0.77941</cdr:x>
      <cdr:y>0.12438</cdr:y>
    </cdr:from>
    <cdr:to>
      <cdr:x>0.88545</cdr:x>
      <cdr:y>0.92363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6358F46D-C5EC-82A7-6706-2A8723466464}"/>
            </a:ext>
          </a:extLst>
        </cdr:cNvPr>
        <cdr:cNvSpPr/>
      </cdr:nvSpPr>
      <cdr:spPr>
        <a:xfrm xmlns:a="http://schemas.openxmlformats.org/drawingml/2006/main">
          <a:off x="4292990" y="649263"/>
          <a:ext cx="584069" cy="41720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40000"/>
            <a:lumOff val="60000"/>
            <a:alpha val="2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0.88545</cdr:x>
      <cdr:y>0.12438</cdr:y>
    </cdr:from>
    <cdr:to>
      <cdr:x>1</cdr:x>
      <cdr:y>0.92363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B1935FD2-81B1-CF94-371E-C8C0E42CFE15}"/>
            </a:ext>
          </a:extLst>
        </cdr:cNvPr>
        <cdr:cNvSpPr/>
      </cdr:nvSpPr>
      <cdr:spPr>
        <a:xfrm xmlns:a="http://schemas.openxmlformats.org/drawingml/2006/main">
          <a:off x="4877059" y="649263"/>
          <a:ext cx="630941" cy="4172075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50000"/>
            <a:alpha val="2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0.69567</cdr:x>
      <cdr:y>0.29353</cdr:y>
    </cdr:from>
    <cdr:to>
      <cdr:x>0.81193</cdr:x>
      <cdr:y>0.35622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90A1140-B0C4-918C-F6F0-A031F290A56D}"/>
            </a:ext>
          </a:extLst>
        </cdr:cNvPr>
        <cdr:cNvSpPr txBox="1"/>
      </cdr:nvSpPr>
      <cdr:spPr>
        <a:xfrm xmlns:a="http://schemas.openxmlformats.org/drawingml/2006/main">
          <a:off x="3831771" y="1532227"/>
          <a:ext cx="640339" cy="32724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/>
            <a:t>2040</a:t>
          </a:r>
        </a:p>
      </cdr:txBody>
    </cdr:sp>
  </cdr:relSizeAnchor>
  <cdr:relSizeAnchor xmlns:cdr="http://schemas.openxmlformats.org/drawingml/2006/chartDrawing">
    <cdr:from>
      <cdr:x>0.89183</cdr:x>
      <cdr:y>0.26717</cdr:y>
    </cdr:from>
    <cdr:to>
      <cdr:x>1</cdr:x>
      <cdr:y>0.32986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5C019E1C-BB9C-510C-34A7-B3F262DD3A9A}"/>
            </a:ext>
          </a:extLst>
        </cdr:cNvPr>
        <cdr:cNvSpPr txBox="1"/>
      </cdr:nvSpPr>
      <cdr:spPr>
        <a:xfrm xmlns:a="http://schemas.openxmlformats.org/drawingml/2006/main">
          <a:off x="5040623" y="1346522"/>
          <a:ext cx="611377" cy="31595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/>
            <a:t>2043</a:t>
          </a:r>
        </a:p>
      </cdr:txBody>
    </cdr:sp>
  </cdr:relSizeAnchor>
  <cdr:relSizeAnchor xmlns:cdr="http://schemas.openxmlformats.org/drawingml/2006/chartDrawing">
    <cdr:from>
      <cdr:x>0.00679</cdr:x>
      <cdr:y>0.96649</cdr:y>
    </cdr:from>
    <cdr:to>
      <cdr:x>0.53469</cdr:x>
      <cdr:y>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1EDC8BB9-A049-BBB7-874A-930C73F04811}"/>
            </a:ext>
          </a:extLst>
        </cdr:cNvPr>
        <cdr:cNvSpPr txBox="1"/>
      </cdr:nvSpPr>
      <cdr:spPr>
        <a:xfrm xmlns:a="http://schemas.openxmlformats.org/drawingml/2006/main">
          <a:off x="38387" y="5109996"/>
          <a:ext cx="2983679" cy="168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ID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8FA73-15F3-BA45-A2C9-5021F573EF23}" type="datetimeFigureOut">
              <a:rPr lang="id-ID" smtClean="0"/>
              <a:t>25/06/2024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20E57-FD4A-B444-A178-D7F2F9A954A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3164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D6C2E-4F04-4702-A9E8-04DE3BC9D1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6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1104-826A-BA4E-905D-86BF1E989C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3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Garu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3E6D5094-858D-44AF-A02C-1EA42441E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/>
          <a:stretch/>
        </p:blipFill>
        <p:spPr>
          <a:xfrm>
            <a:off x="-2" y="8695"/>
            <a:ext cx="12192001" cy="7025150"/>
          </a:xfrm>
          <a:prstGeom prst="rect">
            <a:avLst/>
          </a:prstGeom>
        </p:spPr>
      </p:pic>
      <p:pic>
        <p:nvPicPr>
          <p:cNvPr id="22" name="Picture 12" descr="Scuba diving in Raja Ampat, Indonesia | ZuBlu">
            <a:extLst>
              <a:ext uri="{FF2B5EF4-FFF2-40B4-BE49-F238E27FC236}">
                <a16:creationId xmlns:a16="http://schemas.microsoft.com/office/drawing/2014/main" id="{3FDF63CA-C115-03CF-84CC-6791010B5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" b="-283"/>
          <a:stretch/>
        </p:blipFill>
        <p:spPr bwMode="auto">
          <a:xfrm>
            <a:off x="0" y="-25879"/>
            <a:ext cx="12192000" cy="70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8DCBACD-F0E7-3EAD-2245-F221400B14E3}"/>
              </a:ext>
            </a:extLst>
          </p:cNvPr>
          <p:cNvSpPr/>
          <p:nvPr/>
        </p:nvSpPr>
        <p:spPr>
          <a:xfrm>
            <a:off x="0" y="-25879"/>
            <a:ext cx="12192000" cy="7059724"/>
          </a:xfrm>
          <a:prstGeom prst="rect">
            <a:avLst/>
          </a:prstGeom>
          <a:gradFill flip="none" rotWithShape="1">
            <a:gsLst>
              <a:gs pos="40000">
                <a:schemeClr val="bg1">
                  <a:alpha val="93000"/>
                </a:schemeClr>
              </a:gs>
              <a:gs pos="100000">
                <a:schemeClr val="bg1">
                  <a:alpha val="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56C907-23F4-2947-ABDC-F0FBFDBE1037}"/>
              </a:ext>
            </a:extLst>
          </p:cNvPr>
          <p:cNvCxnSpPr>
            <a:cxnSpLocks/>
          </p:cNvCxnSpPr>
          <p:nvPr/>
        </p:nvCxnSpPr>
        <p:spPr>
          <a:xfrm>
            <a:off x="924005" y="4053138"/>
            <a:ext cx="7064963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DA7B47-D68A-C84F-B834-DBD729BBBB92}"/>
              </a:ext>
            </a:extLst>
          </p:cNvPr>
          <p:cNvSpPr txBox="1"/>
          <p:nvPr/>
        </p:nvSpPr>
        <p:spPr>
          <a:xfrm>
            <a:off x="924003" y="1523323"/>
            <a:ext cx="6155928" cy="419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n-NO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lang="nn-NO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Koordinator </a:t>
            </a:r>
            <a:r>
              <a:rPr lang="nn-NO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nn-NO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Kemaritiman</a:t>
            </a:r>
            <a:r>
              <a:rPr lang="nn-NO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nn-NO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Investasi</a:t>
            </a:r>
            <a:endParaRPr lang="nn-NO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n-NO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lang="nn-NO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Indonesia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2270D4-1CFC-4F54-99A0-7EA418B2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05" y="3114600"/>
            <a:ext cx="7064963" cy="9278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ACB0ED-F6D1-42AB-B129-7CF1F4EE34C9}"/>
              </a:ext>
            </a:extLst>
          </p:cNvPr>
          <p:cNvSpPr txBox="1">
            <a:spLocks/>
          </p:cNvSpPr>
          <p:nvPr/>
        </p:nvSpPr>
        <p:spPr>
          <a:xfrm>
            <a:off x="924005" y="4063859"/>
            <a:ext cx="7064963" cy="927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endParaRPr lang="en-ID" sz="1600" dirty="0">
              <a:solidFill>
                <a:srgbClr val="00206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75328-A74D-4DBA-B618-80B7D641F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" y="5217927"/>
            <a:ext cx="5171996" cy="471274"/>
          </a:xfrm>
        </p:spPr>
        <p:txBody>
          <a:bodyPr/>
          <a:lstStyle>
            <a:lvl1pPr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9" name="Shape 107">
            <a:extLst>
              <a:ext uri="{FF2B5EF4-FFF2-40B4-BE49-F238E27FC236}">
                <a16:creationId xmlns:a16="http://schemas.microsoft.com/office/drawing/2014/main" id="{C891373F-128D-D0CA-2753-7A54B2CB7B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523" y="674437"/>
            <a:ext cx="722839" cy="7786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6839A-BC2E-1E2D-7E95-DE371283C6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3925" y="4064000"/>
            <a:ext cx="7064375" cy="6699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597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Mar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3E6D5094-858D-44AF-A02C-1EA42441E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/>
          <a:stretch/>
        </p:blipFill>
        <p:spPr>
          <a:xfrm>
            <a:off x="-2" y="8695"/>
            <a:ext cx="12192001" cy="7025150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452B564-E6D2-9EEB-9C2D-18FE471A2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/>
          <a:stretch/>
        </p:blipFill>
        <p:spPr bwMode="auto">
          <a:xfrm>
            <a:off x="0" y="-71336"/>
            <a:ext cx="12192000" cy="692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8DCBACD-F0E7-3EAD-2245-F221400B14E3}"/>
              </a:ext>
            </a:extLst>
          </p:cNvPr>
          <p:cNvSpPr/>
          <p:nvPr/>
        </p:nvSpPr>
        <p:spPr>
          <a:xfrm>
            <a:off x="0" y="-71336"/>
            <a:ext cx="12192000" cy="6929336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3000"/>
                </a:schemeClr>
              </a:gs>
              <a:gs pos="100000">
                <a:schemeClr val="bg1">
                  <a:alpha val="33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56C907-23F4-2947-ABDC-F0FBFDBE1037}"/>
              </a:ext>
            </a:extLst>
          </p:cNvPr>
          <p:cNvCxnSpPr>
            <a:cxnSpLocks/>
          </p:cNvCxnSpPr>
          <p:nvPr/>
        </p:nvCxnSpPr>
        <p:spPr>
          <a:xfrm>
            <a:off x="924005" y="4053138"/>
            <a:ext cx="7064963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DA7B47-D68A-C84F-B834-DBD729BBBB92}"/>
              </a:ext>
            </a:extLst>
          </p:cNvPr>
          <p:cNvSpPr txBox="1"/>
          <p:nvPr/>
        </p:nvSpPr>
        <p:spPr>
          <a:xfrm>
            <a:off x="854475" y="1660725"/>
            <a:ext cx="6155928" cy="419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n-NO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lang="nn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Koordinator </a:t>
            </a:r>
            <a:r>
              <a:rPr lang="nn-NO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nn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Kemaritiman</a:t>
            </a:r>
            <a:r>
              <a:rPr lang="nn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nn-NO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Investasi</a:t>
            </a:r>
            <a:endParaRPr lang="nn-NO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n-NO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lang="nn-NO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Indonesia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2270D4-1CFC-4F54-99A0-7EA418B2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05" y="3114600"/>
            <a:ext cx="7064963" cy="9278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ACB0ED-F6D1-42AB-B129-7CF1F4EE34C9}"/>
              </a:ext>
            </a:extLst>
          </p:cNvPr>
          <p:cNvSpPr txBox="1">
            <a:spLocks/>
          </p:cNvSpPr>
          <p:nvPr/>
        </p:nvSpPr>
        <p:spPr>
          <a:xfrm>
            <a:off x="924005" y="4063859"/>
            <a:ext cx="7064963" cy="927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endParaRPr lang="en-ID" sz="1600" dirty="0">
              <a:solidFill>
                <a:srgbClr val="00206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75328-A74D-4DBA-B618-80B7D641F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" y="5217927"/>
            <a:ext cx="5171996" cy="471274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6839A-BC2E-1E2D-7E95-DE371283C6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3925" y="4064000"/>
            <a:ext cx="7064375" cy="6699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A8C089-1C00-FE32-2F64-203D69F97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75" y="454008"/>
            <a:ext cx="708107" cy="10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7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_Garu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E334B8-DAB2-7D47-B987-5E224A19FEDE}"/>
              </a:ext>
            </a:extLst>
          </p:cNvPr>
          <p:cNvSpPr/>
          <p:nvPr/>
        </p:nvSpPr>
        <p:spPr>
          <a:xfrm rot="5400000">
            <a:off x="11831999" y="6498000"/>
            <a:ext cx="360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1029AD-ED50-D64D-AB11-000C5AE57D64}"/>
              </a:ext>
            </a:extLst>
          </p:cNvPr>
          <p:cNvSpPr/>
          <p:nvPr/>
        </p:nvSpPr>
        <p:spPr>
          <a:xfrm rot="5400000">
            <a:off x="140615" y="619335"/>
            <a:ext cx="632465" cy="735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F3114A-4B8C-4476-9BD8-6FE14A305178}"/>
              </a:ext>
            </a:extLst>
          </p:cNvPr>
          <p:cNvSpPr/>
          <p:nvPr/>
        </p:nvSpPr>
        <p:spPr>
          <a:xfrm>
            <a:off x="-1" y="6472057"/>
            <a:ext cx="5975927" cy="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AB41AF6-B055-4A80-BF10-0CB584AA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07" y="339868"/>
            <a:ext cx="10680811" cy="632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FAD7F3E-7C28-4AAD-AFD8-67BBF4508B9A}"/>
              </a:ext>
            </a:extLst>
          </p:cNvPr>
          <p:cNvSpPr txBox="1">
            <a:spLocks/>
          </p:cNvSpPr>
          <p:nvPr/>
        </p:nvSpPr>
        <p:spPr>
          <a:xfrm>
            <a:off x="11831999" y="6498000"/>
            <a:ext cx="360000" cy="3600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88F5FB7-4D5A-44F2-88B4-9D61645A7BFE}" type="slidenum">
              <a:rPr lang="en-ID" sz="1000" smtClean="0"/>
              <a:pPr algn="ctr"/>
              <a:t>‹#›</a:t>
            </a:fld>
            <a:endParaRPr lang="en-ID" sz="1000"/>
          </a:p>
        </p:txBody>
      </p:sp>
      <p:pic>
        <p:nvPicPr>
          <p:cNvPr id="5" name="Shape 107">
            <a:extLst>
              <a:ext uri="{FF2B5EF4-FFF2-40B4-BE49-F238E27FC236}">
                <a16:creationId xmlns:a16="http://schemas.microsoft.com/office/drawing/2014/main" id="{5153DB66-1FD3-1F31-EBDF-929D8B9B64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74528" y="339868"/>
            <a:ext cx="570935" cy="6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D563E5D-6FB3-5A3A-FAC7-CEACCE803C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800" y="1138238"/>
            <a:ext cx="10768013" cy="5214937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0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Marve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0BFBF648-A2C1-D6FA-2A05-6A2525A7DCF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/>
          <a:stretch/>
        </p:blipFill>
        <p:spPr bwMode="auto">
          <a:xfrm>
            <a:off x="0" y="0"/>
            <a:ext cx="12192000" cy="692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0F3114A-4B8C-4476-9BD8-6FE14A305178}"/>
              </a:ext>
            </a:extLst>
          </p:cNvPr>
          <p:cNvSpPr/>
          <p:nvPr/>
        </p:nvSpPr>
        <p:spPr>
          <a:xfrm>
            <a:off x="-1" y="6472057"/>
            <a:ext cx="5975927" cy="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A22298-8953-5CF6-1004-66122253B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858" y="288802"/>
            <a:ext cx="493532" cy="7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4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_Section_Garu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>
            <a:extLst>
              <a:ext uri="{FF2B5EF4-FFF2-40B4-BE49-F238E27FC236}">
                <a16:creationId xmlns:a16="http://schemas.microsoft.com/office/drawing/2014/main" id="{F54C0519-379B-FD16-9CB2-1DE51097D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/>
          <a:stretch/>
        </p:blipFill>
        <p:spPr bwMode="auto">
          <a:xfrm>
            <a:off x="0" y="-71336"/>
            <a:ext cx="12192000" cy="692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6DEFF9-10F3-D4C2-ADA1-AA1555AD09BD}"/>
              </a:ext>
            </a:extLst>
          </p:cNvPr>
          <p:cNvSpPr/>
          <p:nvPr/>
        </p:nvSpPr>
        <p:spPr>
          <a:xfrm>
            <a:off x="1767839" y="0"/>
            <a:ext cx="12192000" cy="6929336"/>
          </a:xfrm>
          <a:prstGeom prst="rect">
            <a:avLst/>
          </a:prstGeom>
          <a:gradFill flip="none" rotWithShape="1">
            <a:gsLst>
              <a:gs pos="55000">
                <a:schemeClr val="bg1">
                  <a:alpha val="76608"/>
                </a:schemeClr>
              </a:gs>
              <a:gs pos="100000">
                <a:schemeClr val="bg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hape 107">
            <a:extLst>
              <a:ext uri="{FF2B5EF4-FFF2-40B4-BE49-F238E27FC236}">
                <a16:creationId xmlns:a16="http://schemas.microsoft.com/office/drawing/2014/main" id="{24012085-BAB3-74A1-9A6D-06D6D09D16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9110" y="1771716"/>
            <a:ext cx="993779" cy="10704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0655967-519A-B578-2A4F-EF128E0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8430"/>
            <a:ext cx="10515600" cy="1325563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rgbClr val="002060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01E692-B6B4-5C01-9190-A4DE9250AF40}"/>
              </a:ext>
            </a:extLst>
          </p:cNvPr>
          <p:cNvSpPr txBox="1"/>
          <p:nvPr/>
        </p:nvSpPr>
        <p:spPr>
          <a:xfrm>
            <a:off x="2405122" y="2817905"/>
            <a:ext cx="7381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lang="nn-NO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Koordinator </a:t>
            </a:r>
            <a:r>
              <a:rPr lang="nn-NO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nn-NO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Kemaritiman</a:t>
            </a:r>
            <a:r>
              <a:rPr lang="nn-NO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nn-NO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Investasi</a:t>
            </a:r>
            <a:endParaRPr lang="nn-NO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n-NO" sz="1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lang="nn-NO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Indonesia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7C7549-3D9B-3ACD-E376-95B4A326527B}"/>
              </a:ext>
            </a:extLst>
          </p:cNvPr>
          <p:cNvCxnSpPr>
            <a:cxnSpLocks/>
          </p:cNvCxnSpPr>
          <p:nvPr/>
        </p:nvCxnSpPr>
        <p:spPr>
          <a:xfrm>
            <a:off x="3069221" y="3429000"/>
            <a:ext cx="605355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30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_Section_Garu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A9480555-33C4-39DE-8AA0-A6CD138C7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/>
          <a:stretch/>
        </p:blipFill>
        <p:spPr bwMode="auto">
          <a:xfrm>
            <a:off x="0" y="-71336"/>
            <a:ext cx="12192000" cy="692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558041-7ED0-095C-5D66-054EDB05E401}"/>
              </a:ext>
            </a:extLst>
          </p:cNvPr>
          <p:cNvSpPr/>
          <p:nvPr/>
        </p:nvSpPr>
        <p:spPr>
          <a:xfrm>
            <a:off x="0" y="-72923"/>
            <a:ext cx="12192000" cy="6929336"/>
          </a:xfrm>
          <a:prstGeom prst="rect">
            <a:avLst/>
          </a:prstGeom>
          <a:gradFill flip="none" rotWithShape="1">
            <a:gsLst>
              <a:gs pos="55000">
                <a:schemeClr val="bg1">
                  <a:alpha val="76608"/>
                </a:schemeClr>
              </a:gs>
              <a:gs pos="100000">
                <a:schemeClr val="bg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0655967-519A-B578-2A4F-EF128E03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8430"/>
            <a:ext cx="10515600" cy="1325563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F6464-9FED-9032-A4EA-8557D63A6097}"/>
              </a:ext>
            </a:extLst>
          </p:cNvPr>
          <p:cNvSpPr txBox="1"/>
          <p:nvPr/>
        </p:nvSpPr>
        <p:spPr>
          <a:xfrm>
            <a:off x="2405122" y="2817905"/>
            <a:ext cx="7381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lang="nn-NO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Koordinator </a:t>
            </a:r>
            <a:r>
              <a:rPr lang="nn-NO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Bidang</a:t>
            </a:r>
            <a:r>
              <a:rPr lang="nn-NO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Kemaritiman</a:t>
            </a:r>
            <a:r>
              <a:rPr lang="nn-NO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nn-NO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Investasi</a:t>
            </a:r>
            <a:endParaRPr lang="nn-NO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n-NO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</a:t>
            </a:r>
            <a:r>
              <a:rPr lang="nn-NO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Indonesia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03085B-3EE5-7E80-582F-0617795E998D}"/>
              </a:ext>
            </a:extLst>
          </p:cNvPr>
          <p:cNvCxnSpPr>
            <a:cxnSpLocks/>
          </p:cNvCxnSpPr>
          <p:nvPr/>
        </p:nvCxnSpPr>
        <p:spPr>
          <a:xfrm>
            <a:off x="3069221" y="3429000"/>
            <a:ext cx="605355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9D21F3E-85AE-2420-B83D-EDB41C4D6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945" y="1626010"/>
            <a:ext cx="708107" cy="10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90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7E32-0B8D-3A4B-2899-7B0646BAA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0EFC3-0B1F-0C79-459B-16B227F56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5D14F-390A-70BE-72EE-FFB0B496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0DE8C-F9F2-5FDE-A2E8-80CD2F84D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E5B5F-2AD6-E7E8-CC2C-F13F6AF5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8C685-1FEF-BB4E-B9B6-BE83872B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0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_Garu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automatically generated">
            <a:extLst>
              <a:ext uri="{FF2B5EF4-FFF2-40B4-BE49-F238E27FC236}">
                <a16:creationId xmlns:a16="http://schemas.microsoft.com/office/drawing/2014/main" id="{3E6D5094-858D-44AF-A02C-1EA42441E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/>
          <a:stretch/>
        </p:blipFill>
        <p:spPr>
          <a:xfrm>
            <a:off x="-2" y="8695"/>
            <a:ext cx="12192001" cy="7025150"/>
          </a:xfrm>
          <a:prstGeom prst="rect">
            <a:avLst/>
          </a:prstGeom>
        </p:spPr>
      </p:pic>
      <p:pic>
        <p:nvPicPr>
          <p:cNvPr id="22" name="Picture 12" descr="Scuba diving in Raja Ampat, Indonesia | ZuBlu">
            <a:extLst>
              <a:ext uri="{FF2B5EF4-FFF2-40B4-BE49-F238E27FC236}">
                <a16:creationId xmlns:a16="http://schemas.microsoft.com/office/drawing/2014/main" id="{3FDF63CA-C115-03CF-84CC-6791010B5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" b="-283"/>
          <a:stretch/>
        </p:blipFill>
        <p:spPr bwMode="auto">
          <a:xfrm>
            <a:off x="0" y="-25879"/>
            <a:ext cx="12192000" cy="70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8DCBACD-F0E7-3EAD-2245-F221400B14E3}"/>
              </a:ext>
            </a:extLst>
          </p:cNvPr>
          <p:cNvSpPr/>
          <p:nvPr/>
        </p:nvSpPr>
        <p:spPr>
          <a:xfrm>
            <a:off x="0" y="-25879"/>
            <a:ext cx="12192000" cy="7059724"/>
          </a:xfrm>
          <a:prstGeom prst="rect">
            <a:avLst/>
          </a:prstGeom>
          <a:gradFill flip="none" rotWithShape="1">
            <a:gsLst>
              <a:gs pos="40000">
                <a:schemeClr val="bg1">
                  <a:alpha val="93000"/>
                </a:schemeClr>
              </a:gs>
              <a:gs pos="100000">
                <a:schemeClr val="bg1">
                  <a:alpha val="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56C907-23F4-2947-ABDC-F0FBFDBE1037}"/>
              </a:ext>
            </a:extLst>
          </p:cNvPr>
          <p:cNvCxnSpPr>
            <a:cxnSpLocks/>
          </p:cNvCxnSpPr>
          <p:nvPr/>
        </p:nvCxnSpPr>
        <p:spPr>
          <a:xfrm>
            <a:off x="924005" y="4053138"/>
            <a:ext cx="7064963" cy="0"/>
          </a:xfrm>
          <a:prstGeom prst="line">
            <a:avLst/>
          </a:prstGeom>
          <a:ln w="25400">
            <a:solidFill>
              <a:srgbClr val="1F4E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DA7B47-D68A-C84F-B834-DBD729BBBB92}"/>
              </a:ext>
            </a:extLst>
          </p:cNvPr>
          <p:cNvSpPr txBox="1"/>
          <p:nvPr/>
        </p:nvSpPr>
        <p:spPr>
          <a:xfrm>
            <a:off x="924003" y="1523323"/>
            <a:ext cx="6155928" cy="4196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n-NO" sz="1600" b="1" dirty="0">
                <a:solidFill>
                  <a:srgbClr val="1F4E79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Kementerian Koordinator Bidang Kemaritiman dan Investasi</a:t>
            </a:r>
          </a:p>
          <a:p>
            <a:r>
              <a:rPr lang="nn-NO" sz="1600" b="1" dirty="0">
                <a:solidFill>
                  <a:srgbClr val="1F4E79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Republik Indonesia</a:t>
            </a:r>
          </a:p>
        </p:txBody>
      </p:sp>
      <p:pic>
        <p:nvPicPr>
          <p:cNvPr id="18" name="Picture 17" descr="A picture containing text, candelabrum, vector graphics, key&#10;&#10;Description automatically generated">
            <a:extLst>
              <a:ext uri="{FF2B5EF4-FFF2-40B4-BE49-F238E27FC236}">
                <a16:creationId xmlns:a16="http://schemas.microsoft.com/office/drawing/2014/main" id="{CB739ADE-6A65-5844-BFCB-574E46400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11" b="9239"/>
          <a:stretch/>
        </p:blipFill>
        <p:spPr>
          <a:xfrm>
            <a:off x="8407556" y="558591"/>
            <a:ext cx="4095840" cy="61308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E2270D4-1CFC-4F54-99A0-7EA418B2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005" y="3040381"/>
            <a:ext cx="7064963" cy="8700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rgbClr val="1F4E79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ACB0ED-F6D1-42AB-B129-7CF1F4EE34C9}"/>
              </a:ext>
            </a:extLst>
          </p:cNvPr>
          <p:cNvSpPr txBox="1">
            <a:spLocks/>
          </p:cNvSpPr>
          <p:nvPr/>
        </p:nvSpPr>
        <p:spPr>
          <a:xfrm>
            <a:off x="924005" y="4063859"/>
            <a:ext cx="7064963" cy="927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endParaRPr lang="en-ID" sz="1600" dirty="0">
              <a:solidFill>
                <a:srgbClr val="00206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75328-A74D-4DBA-B618-80B7D641F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003" y="5217927"/>
            <a:ext cx="5171996" cy="471274"/>
          </a:xfrm>
        </p:spPr>
        <p:txBody>
          <a:bodyPr/>
          <a:lstStyle>
            <a:lvl1pPr>
              <a:defRPr sz="1600" b="1">
                <a:solidFill>
                  <a:srgbClr val="1F4E79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ID" dirty="0"/>
              <a:t>19 September 2023</a:t>
            </a:r>
          </a:p>
        </p:txBody>
      </p:sp>
      <p:pic>
        <p:nvPicPr>
          <p:cNvPr id="19" name="Shape 107">
            <a:extLst>
              <a:ext uri="{FF2B5EF4-FFF2-40B4-BE49-F238E27FC236}">
                <a16:creationId xmlns:a16="http://schemas.microsoft.com/office/drawing/2014/main" id="{C891373F-128D-D0CA-2753-7A54B2CB7B9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1018523" y="674437"/>
            <a:ext cx="722839" cy="7786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6839A-BC2E-1E2D-7E95-DE371283C6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3925" y="4168141"/>
            <a:ext cx="7064375" cy="56578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1F4E79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Jend</a:t>
            </a:r>
            <a:r>
              <a:rPr lang="en-US" dirty="0"/>
              <a:t>. TNI (</a:t>
            </a:r>
            <a:r>
              <a:rPr lang="en-US" dirty="0" err="1"/>
              <a:t>Purn</a:t>
            </a:r>
            <a:r>
              <a:rPr lang="en-US" dirty="0"/>
              <a:t>) </a:t>
            </a:r>
            <a:r>
              <a:rPr lang="en-US" dirty="0" err="1"/>
              <a:t>Luhut</a:t>
            </a:r>
            <a:r>
              <a:rPr lang="en-US" dirty="0"/>
              <a:t> B. </a:t>
            </a:r>
            <a:r>
              <a:rPr lang="en-US" dirty="0" err="1"/>
              <a:t>Pandjaitan</a:t>
            </a:r>
            <a:endParaRPr lang="en-US" dirty="0"/>
          </a:p>
          <a:p>
            <a:pPr lvl="0"/>
            <a:r>
              <a:rPr lang="en-US" dirty="0"/>
              <a:t>Menteri </a:t>
            </a:r>
            <a:r>
              <a:rPr lang="en-US" dirty="0" err="1"/>
              <a:t>Koordinator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Kemaritiman</a:t>
            </a:r>
            <a:r>
              <a:rPr lang="en-US" dirty="0"/>
              <a:t> dan </a:t>
            </a:r>
            <a:r>
              <a:rPr lang="en-US" dirty="0" err="1"/>
              <a:t>Investasi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E334B8-DAB2-7D47-B987-5E224A19FEDE}"/>
              </a:ext>
            </a:extLst>
          </p:cNvPr>
          <p:cNvSpPr/>
          <p:nvPr userDrawn="1"/>
        </p:nvSpPr>
        <p:spPr>
          <a:xfrm rot="5400000">
            <a:off x="11831999" y="6498000"/>
            <a:ext cx="3600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1029AD-ED50-D64D-AB11-000C5AE57D64}"/>
              </a:ext>
            </a:extLst>
          </p:cNvPr>
          <p:cNvSpPr/>
          <p:nvPr userDrawn="1"/>
        </p:nvSpPr>
        <p:spPr>
          <a:xfrm rot="5400000">
            <a:off x="140615" y="619335"/>
            <a:ext cx="632465" cy="73531"/>
          </a:xfrm>
          <a:prstGeom prst="rect">
            <a:avLst/>
          </a:prstGeom>
          <a:solidFill>
            <a:srgbClr val="004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hape 107">
            <a:extLst>
              <a:ext uri="{FF2B5EF4-FFF2-40B4-BE49-F238E27FC236}">
                <a16:creationId xmlns:a16="http://schemas.microsoft.com/office/drawing/2014/main" id="{ECFCF4C8-8AD9-404A-AC4C-0F790A75691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374705" y="263704"/>
            <a:ext cx="744467" cy="7444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0F3114A-4B8C-4476-9BD8-6FE14A305178}"/>
              </a:ext>
            </a:extLst>
          </p:cNvPr>
          <p:cNvSpPr/>
          <p:nvPr userDrawn="1"/>
        </p:nvSpPr>
        <p:spPr>
          <a:xfrm>
            <a:off x="-1" y="6472057"/>
            <a:ext cx="5975927" cy="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AB41AF6-B055-4A80-BF10-0CB584AA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07" y="339868"/>
            <a:ext cx="9883455" cy="6324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solidFill>
                  <a:srgbClr val="004D25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FAD7F3E-7C28-4AAD-AFD8-67BBF4508B9A}"/>
              </a:ext>
            </a:extLst>
          </p:cNvPr>
          <p:cNvSpPr txBox="1">
            <a:spLocks/>
          </p:cNvSpPr>
          <p:nvPr userDrawn="1"/>
        </p:nvSpPr>
        <p:spPr>
          <a:xfrm>
            <a:off x="11831999" y="6498000"/>
            <a:ext cx="360000" cy="360000"/>
          </a:xfrm>
          <a:prstGeom prst="rect">
            <a:avLst/>
          </a:prstGeom>
          <a:solidFill>
            <a:srgbClr val="004D2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88F5FB7-4D5A-44F2-88B4-9D61645A7BFE}" type="slidenum">
              <a:rPr lang="en-ID" sz="1000" smtClean="0"/>
              <a:pPr algn="ctr"/>
              <a:t>‹#›</a:t>
            </a:fld>
            <a:endParaRPr lang="en-ID" sz="1000"/>
          </a:p>
        </p:txBody>
      </p:sp>
      <p:pic>
        <p:nvPicPr>
          <p:cNvPr id="13" name="Picture 2" descr="green-green Color Palette">
            <a:extLst>
              <a:ext uri="{FF2B5EF4-FFF2-40B4-BE49-F238E27FC236}">
                <a16:creationId xmlns:a16="http://schemas.microsoft.com/office/drawing/2014/main" id="{3C463DAF-48BF-4A94-B2C8-C67E288A80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240" y="4145"/>
            <a:ext cx="1451531" cy="239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litra on Twitter | Green color pallete, Green palette, Green colour  palette">
            <a:extLst>
              <a:ext uri="{FF2B5EF4-FFF2-40B4-BE49-F238E27FC236}">
                <a16:creationId xmlns:a16="http://schemas.microsoft.com/office/drawing/2014/main" id="{F7DFD0EB-FDFA-4553-9D6C-A573C5CF37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240" y="2405182"/>
            <a:ext cx="1451531" cy="240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931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54D562-F104-47E4-9811-644E23B2E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36BFE-8D25-0AAE-1D35-79914737B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F5AD6-F3EF-7F41-FF35-C5B5E0DCD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9A3C6-23C9-93EE-A339-9E8646133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4A5AB-40AF-8CF3-582C-EC9451C88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8C685-1FEF-BB4E-B9B6-BE83872B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2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217EDD3-5A4B-F2D8-EFF2-DAC613D4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3602357"/>
            <a:ext cx="7486145" cy="565784"/>
          </a:xfrm>
        </p:spPr>
        <p:txBody>
          <a:bodyPr anchor="t">
            <a:noAutofit/>
          </a:bodyPr>
          <a:lstStyle/>
          <a:p>
            <a:r>
              <a:rPr lang="en-GB" sz="2000" dirty="0" err="1"/>
              <a:t>Pentingnya</a:t>
            </a:r>
            <a:r>
              <a:rPr lang="en-GB" sz="2000" dirty="0"/>
              <a:t> </a:t>
            </a:r>
            <a:r>
              <a:rPr lang="en-GB" sz="2000" dirty="0" err="1"/>
              <a:t>Hidrografi</a:t>
            </a:r>
            <a:r>
              <a:rPr lang="en-GB" sz="2000" dirty="0"/>
              <a:t> </a:t>
            </a:r>
            <a:r>
              <a:rPr lang="en-GB" sz="2000" dirty="0" err="1"/>
              <a:t>untuk</a:t>
            </a:r>
            <a:r>
              <a:rPr lang="en-GB" sz="2000" dirty="0"/>
              <a:t> </a:t>
            </a:r>
            <a:r>
              <a:rPr lang="en-GB" sz="2000" dirty="0" err="1"/>
              <a:t>Mencapai</a:t>
            </a:r>
            <a:r>
              <a:rPr lang="en-GB" sz="2000" dirty="0"/>
              <a:t> </a:t>
            </a:r>
            <a:r>
              <a:rPr lang="en-GB" sz="2000" dirty="0" err="1"/>
              <a:t>Visi</a:t>
            </a:r>
            <a:r>
              <a:rPr lang="en-GB" sz="2000" dirty="0"/>
              <a:t> Indonesia 2045</a:t>
            </a:r>
            <a:endParaRPr lang="en-US" sz="2000" dirty="0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AE9C1105-4B68-3FF9-CE3D-9C010281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dirty="0"/>
              <a:t>25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Juni</a:t>
            </a:r>
            <a:r>
              <a:rPr lang="en-ID" dirty="0"/>
              <a:t> 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8703E57-6E41-11CF-BBB5-1BD82C57FB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600" dirty="0" err="1">
                <a:latin typeface="Arial Nova" panose="020B0504020202020204" pitchFamily="34" charset="0"/>
              </a:rPr>
              <a:t>Jend</a:t>
            </a:r>
            <a:r>
              <a:rPr lang="en-US" sz="1600" dirty="0">
                <a:latin typeface="Arial Nova" panose="020B0504020202020204" pitchFamily="34" charset="0"/>
              </a:rPr>
              <a:t>. TNI (</a:t>
            </a:r>
            <a:r>
              <a:rPr lang="en-US" sz="1600" dirty="0" err="1">
                <a:latin typeface="Arial Nova" panose="020B0504020202020204" pitchFamily="34" charset="0"/>
              </a:rPr>
              <a:t>Purn</a:t>
            </a:r>
            <a:r>
              <a:rPr lang="en-US" sz="1600" dirty="0">
                <a:latin typeface="Arial Nova" panose="020B0504020202020204" pitchFamily="34" charset="0"/>
              </a:rPr>
              <a:t>) </a:t>
            </a:r>
            <a:r>
              <a:rPr lang="en-US" sz="1600" dirty="0" err="1">
                <a:latin typeface="Arial Nova" panose="020B0504020202020204" pitchFamily="34" charset="0"/>
              </a:rPr>
              <a:t>Luhut</a:t>
            </a:r>
            <a:r>
              <a:rPr lang="en-US" sz="1600" dirty="0">
                <a:latin typeface="Arial Nova" panose="020B0504020202020204" pitchFamily="34" charset="0"/>
              </a:rPr>
              <a:t> B. </a:t>
            </a:r>
            <a:r>
              <a:rPr lang="en-US" sz="1600" dirty="0" err="1">
                <a:latin typeface="Arial Nova" panose="020B0504020202020204" pitchFamily="34" charset="0"/>
              </a:rPr>
              <a:t>Pandjaitan</a:t>
            </a:r>
            <a:endParaRPr lang="en-US" sz="1600" dirty="0">
              <a:latin typeface="Arial Nova" panose="020B0504020202020204" pitchFamily="34" charset="0"/>
            </a:endParaRPr>
          </a:p>
          <a:p>
            <a:r>
              <a:rPr lang="en-US" sz="1600" dirty="0">
                <a:latin typeface="Arial Nova" panose="020B0504020202020204" pitchFamily="34" charset="0"/>
              </a:rPr>
              <a:t>Menteri </a:t>
            </a:r>
            <a:r>
              <a:rPr lang="en-US" sz="1600" dirty="0" err="1">
                <a:latin typeface="Arial Nova" panose="020B0504020202020204" pitchFamily="34" charset="0"/>
              </a:rPr>
              <a:t>Koordinator</a:t>
            </a:r>
            <a:r>
              <a:rPr lang="en-US" sz="1600" dirty="0">
                <a:latin typeface="Arial Nova" panose="020B0504020202020204" pitchFamily="34" charset="0"/>
              </a:rPr>
              <a:t> </a:t>
            </a:r>
            <a:r>
              <a:rPr lang="en-US" sz="1600" dirty="0" err="1">
                <a:latin typeface="Arial Nova" panose="020B0504020202020204" pitchFamily="34" charset="0"/>
              </a:rPr>
              <a:t>Bidang</a:t>
            </a:r>
            <a:r>
              <a:rPr lang="en-US" sz="1600" dirty="0">
                <a:latin typeface="Arial Nova" panose="020B0504020202020204" pitchFamily="34" charset="0"/>
              </a:rPr>
              <a:t> </a:t>
            </a:r>
            <a:r>
              <a:rPr lang="en-US" sz="1600" dirty="0" err="1">
                <a:latin typeface="Arial Nova" panose="020B0504020202020204" pitchFamily="34" charset="0"/>
              </a:rPr>
              <a:t>Kemaritiman</a:t>
            </a:r>
            <a:r>
              <a:rPr lang="en-US" sz="1600" dirty="0">
                <a:latin typeface="Arial Nova" panose="020B0504020202020204" pitchFamily="34" charset="0"/>
              </a:rPr>
              <a:t> dan </a:t>
            </a:r>
            <a:r>
              <a:rPr lang="en-US" sz="1600" dirty="0" err="1">
                <a:latin typeface="Arial Nova" panose="020B0504020202020204" pitchFamily="34" charset="0"/>
              </a:rPr>
              <a:t>Investasi</a:t>
            </a:r>
            <a:endParaRPr lang="en-ID" sz="1600" dirty="0">
              <a:latin typeface="Arial Nova" panose="020B05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2433B-C324-8543-8F3A-3C33F4354B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18863" y="6470650"/>
            <a:ext cx="973137" cy="27463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CE6300-9382-3B43-AC38-1A6B66BE81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284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B353-EE74-3DE3-1052-0AD720FD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Peran </a:t>
            </a:r>
            <a:r>
              <a:rPr lang="en-US" dirty="0" err="1"/>
              <a:t>Hidrografi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Menata</a:t>
            </a:r>
            <a:r>
              <a:rPr lang="en-US" dirty="0"/>
              <a:t> Kabel dan Pipa Bawah </a:t>
            </a:r>
            <a:r>
              <a:rPr lang="en-US" dirty="0" err="1"/>
              <a:t>Laut</a:t>
            </a:r>
            <a:r>
              <a:rPr lang="en-US" dirty="0"/>
              <a:t> Indonesia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325C5-14D6-D40F-73E1-ACA256A0F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98"/>
          <a:stretch/>
        </p:blipFill>
        <p:spPr>
          <a:xfrm>
            <a:off x="559659" y="2340548"/>
            <a:ext cx="4773603" cy="340258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CE136E6-9089-DB0B-909D-43285033204B}"/>
              </a:ext>
            </a:extLst>
          </p:cNvPr>
          <p:cNvCxnSpPr/>
          <p:nvPr/>
        </p:nvCxnSpPr>
        <p:spPr>
          <a:xfrm flipV="1">
            <a:off x="6391880" y="5710874"/>
            <a:ext cx="413857" cy="346842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9D8D1D-A81D-7B89-2456-FA218EA4ABE1}"/>
              </a:ext>
            </a:extLst>
          </p:cNvPr>
          <p:cNvGrpSpPr/>
          <p:nvPr/>
        </p:nvGrpSpPr>
        <p:grpSpPr>
          <a:xfrm>
            <a:off x="6039234" y="2064992"/>
            <a:ext cx="5857400" cy="4615585"/>
            <a:chOff x="3957145" y="1260996"/>
            <a:chExt cx="7830207" cy="537628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E607D8-E93F-8F03-C58C-E1962874A484}"/>
                </a:ext>
              </a:extLst>
            </p:cNvPr>
            <p:cNvSpPr/>
            <p:nvPr/>
          </p:nvSpPr>
          <p:spPr>
            <a:xfrm>
              <a:off x="6396978" y="3797195"/>
              <a:ext cx="4945118" cy="247524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9BC542-AB29-70EE-A5FD-4AAEA8116678}"/>
                </a:ext>
              </a:extLst>
            </p:cNvPr>
            <p:cNvSpPr/>
            <p:nvPr/>
          </p:nvSpPr>
          <p:spPr>
            <a:xfrm>
              <a:off x="3957145" y="1260996"/>
              <a:ext cx="7751380" cy="5376286"/>
            </a:xfrm>
            <a:prstGeom prst="rect">
              <a:avLst/>
            </a:prstGeom>
            <a:solidFill>
              <a:srgbClr val="DBEEF4">
                <a:alpha val="5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D2948946-AB35-1C61-131B-3496F30B8A5D}"/>
                </a:ext>
              </a:extLst>
            </p:cNvPr>
            <p:cNvSpPr/>
            <p:nvPr/>
          </p:nvSpPr>
          <p:spPr>
            <a:xfrm>
              <a:off x="4318306" y="3797195"/>
              <a:ext cx="2453392" cy="2475244"/>
            </a:xfrm>
            <a:prstGeom prst="homePlate">
              <a:avLst>
                <a:gd name="adj" fmla="val 1532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0403C4-4251-CCB1-4891-D9C59045B35C}"/>
                </a:ext>
              </a:extLst>
            </p:cNvPr>
            <p:cNvSpPr txBox="1"/>
            <p:nvPr/>
          </p:nvSpPr>
          <p:spPr>
            <a:xfrm>
              <a:off x="4288221" y="1461583"/>
              <a:ext cx="7499131" cy="297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1" u="sng" dirty="0" err="1"/>
                <a:t>Contoh</a:t>
              </a:r>
              <a:r>
                <a:rPr lang="en-US" sz="1200" b="1" i="1" u="sng" dirty="0"/>
                <a:t> </a:t>
              </a:r>
              <a:r>
                <a:rPr lang="en-US" sz="1200" b="1" i="1" u="sng" dirty="0" err="1"/>
                <a:t>Kasus</a:t>
              </a:r>
              <a:r>
                <a:rPr lang="en-US" sz="1200" b="1" i="1" u="sng" dirty="0"/>
                <a:t>: </a:t>
              </a:r>
              <a:r>
                <a:rPr lang="en-US" sz="1200" b="1" i="1" u="sng" dirty="0" err="1"/>
                <a:t>Dampak</a:t>
              </a:r>
              <a:r>
                <a:rPr lang="en-US" sz="1200" b="1" i="1" u="sng" dirty="0"/>
                <a:t> </a:t>
              </a:r>
              <a:r>
                <a:rPr lang="en-US" sz="1200" b="1" i="1" u="sng" dirty="0" err="1"/>
                <a:t>Investasi</a:t>
              </a:r>
              <a:r>
                <a:rPr lang="en-US" sz="1200" b="1" i="1" u="sng" dirty="0"/>
                <a:t> Kabel Bawah </a:t>
              </a:r>
              <a:r>
                <a:rPr lang="en-US" sz="1200" b="1" i="1" u="sng" dirty="0" err="1"/>
                <a:t>Laut</a:t>
              </a:r>
              <a:r>
                <a:rPr lang="en-US" sz="1200" b="1" i="1" u="sng" dirty="0"/>
                <a:t> Google</a:t>
              </a:r>
              <a:endParaRPr lang="en-ID" sz="1200" b="1" i="1" u="sng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6A0820-2ED2-5A97-9ACE-FEB7D171F4C1}"/>
                </a:ext>
              </a:extLst>
            </p:cNvPr>
            <p:cNvSpPr txBox="1"/>
            <p:nvPr/>
          </p:nvSpPr>
          <p:spPr>
            <a:xfrm>
              <a:off x="4509992" y="2033112"/>
              <a:ext cx="1905934" cy="56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1,6 </a:t>
              </a:r>
              <a:r>
                <a:rPr lang="en-US" sz="2800" b="1" dirty="0" err="1">
                  <a:solidFill>
                    <a:schemeClr val="tx2"/>
                  </a:solidFill>
                </a:rPr>
                <a:t>juta</a:t>
              </a:r>
              <a:r>
                <a:rPr lang="en-US" sz="2800" b="1" dirty="0">
                  <a:solidFill>
                    <a:schemeClr val="tx2"/>
                  </a:solidFill>
                </a:rPr>
                <a:t>  </a:t>
              </a:r>
              <a:endParaRPr lang="en-ID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A55A03-B1F4-69B4-C337-2A1A19E81BA6}"/>
                </a:ext>
              </a:extLst>
            </p:cNvPr>
            <p:cNvSpPr txBox="1"/>
            <p:nvPr/>
          </p:nvSpPr>
          <p:spPr>
            <a:xfrm>
              <a:off x="6227380" y="2171611"/>
              <a:ext cx="3725917" cy="330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Tenaga </a:t>
              </a:r>
              <a:r>
                <a:rPr lang="en-US" sz="1400" dirty="0" err="1"/>
                <a:t>kerja</a:t>
              </a:r>
              <a:r>
                <a:rPr lang="en-US" sz="1400" dirty="0"/>
                <a:t> </a:t>
              </a:r>
              <a:r>
                <a:rPr lang="en-US" sz="1400" dirty="0" err="1"/>
                <a:t>tercipta</a:t>
              </a:r>
              <a:r>
                <a:rPr lang="en-US" sz="1400" dirty="0"/>
                <a:t> </a:t>
              </a:r>
              <a:r>
                <a:rPr lang="en-US" sz="1400" dirty="0" err="1"/>
                <a:t>tahun</a:t>
              </a:r>
              <a:r>
                <a:rPr lang="en-US" sz="1400" dirty="0"/>
                <a:t> 2026</a:t>
              </a:r>
              <a:endParaRPr lang="en-ID" sz="1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EF4BE69-611D-7A92-DB91-7AEE224F4A54}"/>
                </a:ext>
              </a:extLst>
            </p:cNvPr>
            <p:cNvSpPr txBox="1"/>
            <p:nvPr/>
          </p:nvSpPr>
          <p:spPr>
            <a:xfrm>
              <a:off x="4509990" y="2845510"/>
              <a:ext cx="2962863" cy="56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2"/>
                  </a:solidFill>
                </a:rPr>
                <a:t>USD96 </a:t>
              </a:r>
              <a:r>
                <a:rPr lang="en-US" sz="2800" b="1" dirty="0" err="1">
                  <a:solidFill>
                    <a:schemeClr val="tx2"/>
                  </a:solidFill>
                </a:rPr>
                <a:t>miliar</a:t>
              </a:r>
              <a:r>
                <a:rPr lang="en-US" sz="2800" b="1" dirty="0">
                  <a:solidFill>
                    <a:schemeClr val="tx2"/>
                  </a:solidFill>
                </a:rPr>
                <a:t>  </a:t>
              </a:r>
              <a:endParaRPr lang="en-ID" sz="2800" b="1" dirty="0">
                <a:solidFill>
                  <a:schemeClr val="tx2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BD913A-F7BD-2FAB-780C-15400A49FF0D}"/>
                </a:ext>
              </a:extLst>
            </p:cNvPr>
            <p:cNvSpPr txBox="1"/>
            <p:nvPr/>
          </p:nvSpPr>
          <p:spPr>
            <a:xfrm>
              <a:off x="7373008" y="2984008"/>
              <a:ext cx="2440593" cy="392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GDP 2022 - 2026</a:t>
              </a:r>
              <a:endParaRPr lang="en-ID" sz="1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E596FE-C4BB-E01D-7092-50881ECFB054}"/>
                </a:ext>
              </a:extLst>
            </p:cNvPr>
            <p:cNvSpPr txBox="1"/>
            <p:nvPr/>
          </p:nvSpPr>
          <p:spPr>
            <a:xfrm>
              <a:off x="6981783" y="4464538"/>
              <a:ext cx="4638012" cy="42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</a:rPr>
                <a:t>14 </a:t>
              </a:r>
              <a:r>
                <a:rPr lang="en-US" sz="2000" b="1" dirty="0" err="1">
                  <a:solidFill>
                    <a:schemeClr val="tx2"/>
                  </a:solidFill>
                </a:rPr>
                <a:t>ms</a:t>
              </a:r>
              <a:r>
                <a:rPr lang="en-US" sz="2000" b="1" dirty="0"/>
                <a:t> </a:t>
              </a:r>
              <a:r>
                <a:rPr lang="en-US" sz="1600" i="1" dirty="0"/>
                <a:t>reduction in end-user latency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61E825-9763-044F-BDB0-13704C2D4983}"/>
                </a:ext>
              </a:extLst>
            </p:cNvPr>
            <p:cNvSpPr txBox="1"/>
            <p:nvPr/>
          </p:nvSpPr>
          <p:spPr>
            <a:xfrm>
              <a:off x="6998310" y="5032580"/>
              <a:ext cx="4261104" cy="42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</a:rPr>
                <a:t>37%</a:t>
              </a:r>
              <a:r>
                <a:rPr lang="en-US" sz="2000" b="1" dirty="0"/>
                <a:t>    </a:t>
              </a:r>
              <a:r>
                <a:rPr lang="en-US" sz="1600" i="1" dirty="0"/>
                <a:t>reduction in IP transit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5BD819-F52A-8085-DFD1-D3A880EF81C0}"/>
                </a:ext>
              </a:extLst>
            </p:cNvPr>
            <p:cNvSpPr txBox="1"/>
            <p:nvPr/>
          </p:nvSpPr>
          <p:spPr>
            <a:xfrm>
              <a:off x="6998310" y="5637074"/>
              <a:ext cx="4261104" cy="42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</a:rPr>
                <a:t>34%</a:t>
              </a:r>
              <a:r>
                <a:rPr lang="en-US" sz="2000" b="1" dirty="0"/>
                <a:t>    </a:t>
              </a:r>
              <a:r>
                <a:rPr lang="en-US" sz="1600" i="1" dirty="0"/>
                <a:t>increase in bandwidth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A8E14F-F0FE-6868-836B-F9F33AC78AC8}"/>
                </a:ext>
              </a:extLst>
            </p:cNvPr>
            <p:cNvSpPr txBox="1"/>
            <p:nvPr/>
          </p:nvSpPr>
          <p:spPr>
            <a:xfrm>
              <a:off x="6981785" y="3896496"/>
              <a:ext cx="4261104" cy="42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2"/>
                  </a:solidFill>
                </a:rPr>
                <a:t>35%</a:t>
              </a:r>
              <a:r>
                <a:rPr lang="en-US" sz="2000" b="1" dirty="0"/>
                <a:t>   </a:t>
              </a:r>
              <a:r>
                <a:rPr lang="en-US" sz="1600" dirty="0"/>
                <a:t> </a:t>
              </a:r>
              <a:r>
                <a:rPr lang="en-US" sz="1600" i="1" dirty="0"/>
                <a:t>of internet enabled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B0318C-3E7A-4685-4EF9-D34EBCFC3665}"/>
                </a:ext>
              </a:extLst>
            </p:cNvPr>
            <p:cNvSpPr txBox="1"/>
            <p:nvPr/>
          </p:nvSpPr>
          <p:spPr>
            <a:xfrm>
              <a:off x="4620730" y="4573970"/>
              <a:ext cx="1933904" cy="1023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</a:rPr>
                <a:t>Kecepatan</a:t>
              </a:r>
              <a:r>
                <a:rPr lang="en-US" sz="1400" b="1" dirty="0">
                  <a:solidFill>
                    <a:schemeClr val="bg1"/>
                  </a:solidFill>
                </a:rPr>
                <a:t> dan Coverage Internet </a:t>
              </a:r>
              <a:r>
                <a:rPr lang="en-US" sz="1400" b="1" dirty="0" err="1">
                  <a:solidFill>
                    <a:schemeClr val="bg1"/>
                  </a:solidFill>
                </a:rPr>
                <a:t>Meningkat</a:t>
              </a:r>
              <a:endParaRPr lang="en-ID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25CA3D8-0249-AA68-CCD5-5A1B9ADE1A4C}"/>
              </a:ext>
            </a:extLst>
          </p:cNvPr>
          <p:cNvSpPr txBox="1"/>
          <p:nvPr/>
        </p:nvSpPr>
        <p:spPr>
          <a:xfrm>
            <a:off x="500331" y="5596345"/>
            <a:ext cx="136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486  </a:t>
            </a:r>
            <a:endParaRPr lang="en-ID" sz="2800" b="1" dirty="0">
              <a:solidFill>
                <a:schemeClr val="tx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0ACC97-3434-C952-3207-AD618BCD1576}"/>
              </a:ext>
            </a:extLst>
          </p:cNvPr>
          <p:cNvSpPr txBox="1"/>
          <p:nvPr/>
        </p:nvSpPr>
        <p:spPr>
          <a:xfrm>
            <a:off x="2920468" y="5597802"/>
            <a:ext cx="136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1306</a:t>
            </a:r>
            <a:endParaRPr lang="en-ID" sz="2800" b="1" dirty="0">
              <a:solidFill>
                <a:schemeClr val="tx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2879E9-0AE3-2366-8790-5307C7EA384A}"/>
              </a:ext>
            </a:extLst>
          </p:cNvPr>
          <p:cNvSpPr txBox="1"/>
          <p:nvPr/>
        </p:nvSpPr>
        <p:spPr>
          <a:xfrm>
            <a:off x="1278734" y="5719162"/>
            <a:ext cx="177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Sistem</a:t>
            </a:r>
            <a:r>
              <a:rPr lang="en-US" sz="1600" dirty="0"/>
              <a:t> Kabel</a:t>
            </a:r>
            <a:endParaRPr lang="en-ID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3B3F74-CBE1-66E4-B95A-80CD076477CA}"/>
              </a:ext>
            </a:extLst>
          </p:cNvPr>
          <p:cNvSpPr txBox="1"/>
          <p:nvPr/>
        </p:nvSpPr>
        <p:spPr>
          <a:xfrm>
            <a:off x="3898815" y="5717412"/>
            <a:ext cx="177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Landing Stations</a:t>
            </a:r>
            <a:endParaRPr lang="en-ID" sz="1600" i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0E6444-3A8E-706C-4750-F178AAD83756}"/>
              </a:ext>
            </a:extLst>
          </p:cNvPr>
          <p:cNvSpPr txBox="1"/>
          <p:nvPr/>
        </p:nvSpPr>
        <p:spPr>
          <a:xfrm>
            <a:off x="574402" y="6057716"/>
            <a:ext cx="278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USD 10 </a:t>
            </a:r>
            <a:r>
              <a:rPr lang="en-US" sz="2800" b="1" dirty="0" err="1">
                <a:solidFill>
                  <a:schemeClr val="tx2"/>
                </a:solidFill>
              </a:rPr>
              <a:t>miliar</a:t>
            </a:r>
            <a:r>
              <a:rPr lang="en-US" sz="2800" b="1" dirty="0">
                <a:solidFill>
                  <a:schemeClr val="tx2"/>
                </a:solidFill>
              </a:rPr>
              <a:t>  </a:t>
            </a:r>
            <a:endParaRPr lang="en-ID" sz="2800" b="1" dirty="0">
              <a:solidFill>
                <a:schemeClr val="tx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1A4078-0E63-185E-7DF4-0047FFA8E51F}"/>
              </a:ext>
            </a:extLst>
          </p:cNvPr>
          <p:cNvSpPr txBox="1"/>
          <p:nvPr/>
        </p:nvSpPr>
        <p:spPr>
          <a:xfrm>
            <a:off x="1210024" y="6187963"/>
            <a:ext cx="5906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Nilai </a:t>
            </a:r>
            <a:r>
              <a:rPr lang="en-US" sz="1600" b="1" dirty="0" err="1"/>
              <a:t>investasi</a:t>
            </a:r>
            <a:r>
              <a:rPr lang="en-US" sz="1600" b="1" dirty="0"/>
              <a:t> </a:t>
            </a:r>
            <a:r>
              <a:rPr lang="en-US" sz="1600" b="1" dirty="0" err="1"/>
              <a:t>hingga</a:t>
            </a:r>
            <a:r>
              <a:rPr lang="en-US" sz="1600" b="1" dirty="0"/>
              <a:t> 2024</a:t>
            </a:r>
            <a:endParaRPr lang="en-ID" sz="16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EDC096-DF37-476E-2796-9B7A4648EA10}"/>
              </a:ext>
            </a:extLst>
          </p:cNvPr>
          <p:cNvSpPr txBox="1"/>
          <p:nvPr/>
        </p:nvSpPr>
        <p:spPr>
          <a:xfrm>
            <a:off x="652170" y="2162540"/>
            <a:ext cx="350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Sistem</a:t>
            </a:r>
            <a:r>
              <a:rPr lang="en-US" b="1" dirty="0"/>
              <a:t> Kabel Bawah </a:t>
            </a:r>
            <a:r>
              <a:rPr lang="en-US" b="1" dirty="0" err="1"/>
              <a:t>Laut</a:t>
            </a:r>
            <a:r>
              <a:rPr lang="en-US" b="1" dirty="0"/>
              <a:t> Dunia</a:t>
            </a:r>
            <a:endParaRPr lang="en-ID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EAC7EA-9D54-3296-9E7F-F70941CB5C1F}"/>
              </a:ext>
            </a:extLst>
          </p:cNvPr>
          <p:cNvSpPr/>
          <p:nvPr/>
        </p:nvSpPr>
        <p:spPr>
          <a:xfrm>
            <a:off x="354333" y="2064993"/>
            <a:ext cx="5410793" cy="46155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AC2373-AECE-5403-0C02-F3E9DC8580E0}"/>
              </a:ext>
            </a:extLst>
          </p:cNvPr>
          <p:cNvSpPr/>
          <p:nvPr/>
        </p:nvSpPr>
        <p:spPr>
          <a:xfrm>
            <a:off x="0" y="1221476"/>
            <a:ext cx="12192000" cy="70114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76070F2-EDD4-D8E7-3009-6C1B29A91EDB}"/>
              </a:ext>
            </a:extLst>
          </p:cNvPr>
          <p:cNvSpPr txBox="1"/>
          <p:nvPr/>
        </p:nvSpPr>
        <p:spPr>
          <a:xfrm>
            <a:off x="429903" y="1348055"/>
            <a:ext cx="11487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 err="1">
                <a:solidFill>
                  <a:schemeClr val="bg1"/>
                </a:solidFill>
              </a:rPr>
              <a:t>Pemetaan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bawah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laut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dibutuhkan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untuk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menata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sistem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kabel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telekomunikasi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untuk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mendorong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ekonomi</a:t>
            </a:r>
            <a:r>
              <a:rPr lang="en-ID" sz="1600" b="1" dirty="0">
                <a:solidFill>
                  <a:schemeClr val="bg1"/>
                </a:solidFill>
              </a:rPr>
              <a:t> digital Indonesia</a:t>
            </a:r>
          </a:p>
        </p:txBody>
      </p:sp>
    </p:spTree>
    <p:extLst>
      <p:ext uri="{BB962C8B-B14F-4D97-AF65-F5344CB8AC3E}">
        <p14:creationId xmlns:p14="http://schemas.microsoft.com/office/powerpoint/2010/main" val="388069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86808-59DD-8857-C26B-7494A294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Hidrografi</a:t>
            </a:r>
            <a:r>
              <a:rPr lang="en-US" dirty="0"/>
              <a:t> </a:t>
            </a:r>
            <a:r>
              <a:rPr lang="en-US" dirty="0" err="1"/>
              <a:t>Berperan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Mengelola</a:t>
            </a:r>
            <a:r>
              <a:rPr lang="en-US" dirty="0"/>
              <a:t> dan </a:t>
            </a:r>
            <a:r>
              <a:rPr lang="en-US" dirty="0" err="1"/>
              <a:t>Melindungi</a:t>
            </a:r>
            <a:r>
              <a:rPr lang="en-US" dirty="0"/>
              <a:t> Kawasan </a:t>
            </a:r>
            <a:r>
              <a:rPr lang="en-US" dirty="0" err="1"/>
              <a:t>Pesisir</a:t>
            </a:r>
            <a:r>
              <a:rPr lang="en-US" dirty="0"/>
              <a:t>, Salah </a:t>
            </a:r>
            <a:r>
              <a:rPr lang="en-US" dirty="0" err="1"/>
              <a:t>Satunya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Bencana</a:t>
            </a:r>
            <a:r>
              <a:rPr lang="en-US" dirty="0"/>
              <a:t> Alam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1F46DE-45C7-D630-429C-524AE7D91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25" y="2264451"/>
            <a:ext cx="9449395" cy="4010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C90327-14EC-16D0-5856-E7A7AFD20DB7}"/>
              </a:ext>
            </a:extLst>
          </p:cNvPr>
          <p:cNvSpPr/>
          <p:nvPr/>
        </p:nvSpPr>
        <p:spPr>
          <a:xfrm>
            <a:off x="0" y="1221476"/>
            <a:ext cx="12192000" cy="88710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EED1D-D2BD-4A60-B6EA-16E279D9B5AC}"/>
              </a:ext>
            </a:extLst>
          </p:cNvPr>
          <p:cNvSpPr txBox="1"/>
          <p:nvPr/>
        </p:nvSpPr>
        <p:spPr>
          <a:xfrm>
            <a:off x="423079" y="1341122"/>
            <a:ext cx="11487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chemeClr val="bg1"/>
                </a:solidFill>
              </a:rPr>
              <a:t>Data </a:t>
            </a:r>
            <a:r>
              <a:rPr lang="en-ID" sz="1600" b="1" dirty="0" err="1">
                <a:solidFill>
                  <a:schemeClr val="bg1"/>
                </a:solidFill>
              </a:rPr>
              <a:t>pemetaan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dasar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laut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digunakan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menilai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kemungkinan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risiko</a:t>
            </a:r>
            <a:r>
              <a:rPr lang="en-ID" sz="1600" b="1" dirty="0">
                <a:solidFill>
                  <a:schemeClr val="bg1"/>
                </a:solidFill>
              </a:rPr>
              <a:t> yang </a:t>
            </a:r>
            <a:r>
              <a:rPr lang="en-ID" sz="1600" b="1" dirty="0" err="1">
                <a:solidFill>
                  <a:schemeClr val="bg1"/>
                </a:solidFill>
              </a:rPr>
              <a:t>terkait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dengan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potensi</a:t>
            </a:r>
            <a:r>
              <a:rPr lang="en-ID" sz="1600" b="1" dirty="0">
                <a:solidFill>
                  <a:schemeClr val="bg1"/>
                </a:solidFill>
              </a:rPr>
              <a:t> tsunami </a:t>
            </a:r>
          </a:p>
          <a:p>
            <a:pPr algn="ctr"/>
            <a:r>
              <a:rPr lang="en-ID" sz="1600" b="1" dirty="0">
                <a:solidFill>
                  <a:schemeClr val="bg1"/>
                </a:solidFill>
              </a:rPr>
              <a:t>dan </a:t>
            </a:r>
            <a:r>
              <a:rPr lang="en-ID" sz="1600" b="1" dirty="0" err="1">
                <a:solidFill>
                  <a:schemeClr val="bg1"/>
                </a:solidFill>
              </a:rPr>
              <a:t>mengidentifikasi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daerah</a:t>
            </a:r>
            <a:r>
              <a:rPr lang="en-ID" sz="1600" b="1" dirty="0">
                <a:solidFill>
                  <a:schemeClr val="bg1"/>
                </a:solidFill>
              </a:rPr>
              <a:t> yang </a:t>
            </a:r>
            <a:r>
              <a:rPr lang="en-ID" sz="1600" b="1" dirty="0" err="1">
                <a:solidFill>
                  <a:schemeClr val="bg1"/>
                </a:solidFill>
              </a:rPr>
              <a:t>perlu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dievakuasi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untuk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meminimalkan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kerusakan</a:t>
            </a:r>
            <a:r>
              <a:rPr lang="en-ID" sz="1600" b="1" dirty="0">
                <a:solidFill>
                  <a:schemeClr val="bg1"/>
                </a:solidFill>
              </a:rPr>
              <a:t> dan korban </a:t>
            </a:r>
            <a:r>
              <a:rPr lang="en-ID" sz="1600" b="1" dirty="0" err="1">
                <a:solidFill>
                  <a:schemeClr val="bg1"/>
                </a:solidFill>
              </a:rPr>
              <a:t>jiwa</a:t>
            </a:r>
            <a:endParaRPr lang="en-ID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0F845-E2FB-419A-8ABB-4D87A3199027}"/>
              </a:ext>
            </a:extLst>
          </p:cNvPr>
          <p:cNvSpPr txBox="1"/>
          <p:nvPr/>
        </p:nvSpPr>
        <p:spPr>
          <a:xfrm>
            <a:off x="2122227" y="6275252"/>
            <a:ext cx="851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Contoh</a:t>
            </a:r>
            <a:r>
              <a:rPr lang="en-US" sz="1600" b="1" dirty="0"/>
              <a:t> </a:t>
            </a:r>
            <a:r>
              <a:rPr lang="en-US" sz="1600" b="1" dirty="0" err="1"/>
              <a:t>kasus</a:t>
            </a:r>
            <a:r>
              <a:rPr lang="en-US" sz="1600" b="1" dirty="0"/>
              <a:t> Modeling Tsunami </a:t>
            </a:r>
            <a:r>
              <a:rPr lang="en-US" sz="1600" b="1" dirty="0" err="1"/>
              <a:t>menggunakan</a:t>
            </a:r>
            <a:r>
              <a:rPr lang="en-US" sz="1600" b="1" dirty="0"/>
              <a:t> </a:t>
            </a:r>
            <a:r>
              <a:rPr lang="en-US" sz="1600" b="1" dirty="0" err="1"/>
              <a:t>peta</a:t>
            </a:r>
            <a:r>
              <a:rPr lang="en-US" sz="1600" b="1" dirty="0"/>
              <a:t> </a:t>
            </a:r>
            <a:r>
              <a:rPr lang="en-US" sz="1600" b="1" dirty="0" err="1"/>
              <a:t>laut</a:t>
            </a:r>
            <a:r>
              <a:rPr lang="en-US" sz="1600" b="1" dirty="0"/>
              <a:t> di Manly NSW, Australia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412858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02433A-EC4D-30B7-1E11-340F847E44D2}"/>
              </a:ext>
            </a:extLst>
          </p:cNvPr>
          <p:cNvSpPr/>
          <p:nvPr/>
        </p:nvSpPr>
        <p:spPr>
          <a:xfrm>
            <a:off x="9021170" y="2756848"/>
            <a:ext cx="2906973" cy="30707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06054-E8F1-D34F-9787-23480BB0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Hidrografi</a:t>
            </a:r>
            <a:r>
              <a:rPr lang="en-US" dirty="0"/>
              <a:t> </a:t>
            </a:r>
            <a:r>
              <a:rPr lang="en-US" dirty="0" err="1"/>
              <a:t>Berperan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Menyeimbangkan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Ekonomi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Budidaya</a:t>
            </a:r>
            <a:r>
              <a:rPr lang="en-US" dirty="0"/>
              <a:t> </a:t>
            </a:r>
            <a:r>
              <a:rPr lang="en-US" dirty="0" err="1"/>
              <a:t>Perikanan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Lingkungan</a:t>
            </a:r>
            <a:endParaRPr lang="en-ID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C488BF-7A03-C998-68AF-8CFF8D44B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t="5161" r="13387" b="932"/>
          <a:stretch>
            <a:fillRect/>
          </a:stretch>
        </p:blipFill>
        <p:spPr bwMode="auto">
          <a:xfrm>
            <a:off x="558207" y="1610449"/>
            <a:ext cx="7181274" cy="50633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7D1258-A453-665C-C920-86B35D30CB72}"/>
              </a:ext>
            </a:extLst>
          </p:cNvPr>
          <p:cNvSpPr txBox="1"/>
          <p:nvPr/>
        </p:nvSpPr>
        <p:spPr>
          <a:xfrm>
            <a:off x="558207" y="1112293"/>
            <a:ext cx="7227841" cy="3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Survei</a:t>
            </a:r>
            <a:r>
              <a:rPr lang="en-US" b="1" dirty="0"/>
              <a:t> dan </a:t>
            </a:r>
            <a:r>
              <a:rPr lang="en-US" b="1" dirty="0" err="1"/>
              <a:t>Pemetaan</a:t>
            </a:r>
            <a:r>
              <a:rPr lang="en-US" b="1" dirty="0"/>
              <a:t> </a:t>
            </a:r>
            <a:r>
              <a:rPr lang="en-US" b="1" dirty="0" err="1"/>
              <a:t>Danau</a:t>
            </a:r>
            <a:r>
              <a:rPr lang="en-US" b="1" dirty="0"/>
              <a:t> Toba</a:t>
            </a:r>
            <a:endParaRPr lang="en-ID" b="1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7A650C9-4D3D-7857-3811-81064ABDA54B}"/>
              </a:ext>
            </a:extLst>
          </p:cNvPr>
          <p:cNvSpPr/>
          <p:nvPr/>
        </p:nvSpPr>
        <p:spPr>
          <a:xfrm>
            <a:off x="7990764" y="1842448"/>
            <a:ext cx="668740" cy="467568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D6E1F-81CF-15CC-893A-C7A14BC06FEC}"/>
              </a:ext>
            </a:extLst>
          </p:cNvPr>
          <p:cNvSpPr txBox="1"/>
          <p:nvPr/>
        </p:nvSpPr>
        <p:spPr>
          <a:xfrm>
            <a:off x="9246356" y="3012973"/>
            <a:ext cx="25998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 err="1">
                <a:solidFill>
                  <a:schemeClr val="bg1"/>
                </a:solidFill>
              </a:rPr>
              <a:t>Untuk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melindungi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ekosistem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perairan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danau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toba</a:t>
            </a:r>
            <a:r>
              <a:rPr lang="en-ID" sz="1600" b="1" dirty="0">
                <a:solidFill>
                  <a:schemeClr val="bg1"/>
                </a:solidFill>
              </a:rPr>
              <a:t>, </a:t>
            </a:r>
            <a:r>
              <a:rPr lang="en-ID" sz="1600" b="1" dirty="0" err="1">
                <a:solidFill>
                  <a:schemeClr val="bg1"/>
                </a:solidFill>
              </a:rPr>
              <a:t>pemetaan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dasar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danau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toba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dilakukan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untuk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menata</a:t>
            </a:r>
            <a:r>
              <a:rPr lang="en-ID" sz="1600" b="1" dirty="0">
                <a:solidFill>
                  <a:schemeClr val="bg1"/>
                </a:solidFill>
              </a:rPr>
              <a:t>  </a:t>
            </a:r>
            <a:r>
              <a:rPr lang="en-ID" sz="1600" b="1" dirty="0" err="1">
                <a:solidFill>
                  <a:schemeClr val="bg1"/>
                </a:solidFill>
              </a:rPr>
              <a:t>Keramba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Jaring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Apung</a:t>
            </a:r>
            <a:r>
              <a:rPr lang="en-ID" sz="1600" b="1" dirty="0">
                <a:solidFill>
                  <a:schemeClr val="bg1"/>
                </a:solidFill>
              </a:rPr>
              <a:t> (KJA).</a:t>
            </a:r>
          </a:p>
          <a:p>
            <a:pPr algn="ctr"/>
            <a:endParaRPr lang="en-ID" sz="1600" b="1" dirty="0">
              <a:solidFill>
                <a:schemeClr val="bg1"/>
              </a:solidFill>
            </a:endParaRPr>
          </a:p>
          <a:p>
            <a:pPr algn="ctr"/>
            <a:r>
              <a:rPr lang="en-ID" sz="1600" b="1" dirty="0">
                <a:solidFill>
                  <a:schemeClr val="bg1"/>
                </a:solidFill>
              </a:rPr>
              <a:t>KJA &lt;30 meter </a:t>
            </a:r>
            <a:r>
              <a:rPr lang="en-ID" sz="1600" b="1" dirty="0" err="1">
                <a:solidFill>
                  <a:schemeClr val="bg1"/>
                </a:solidFill>
              </a:rPr>
              <a:t>direlokasi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ke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kedalaman</a:t>
            </a:r>
            <a:r>
              <a:rPr lang="en-ID" sz="1600" b="1" dirty="0">
                <a:solidFill>
                  <a:schemeClr val="bg1"/>
                </a:solidFill>
              </a:rPr>
              <a:t> yang </a:t>
            </a:r>
            <a:r>
              <a:rPr lang="en-ID" sz="1600" b="1" dirty="0" err="1">
                <a:solidFill>
                  <a:schemeClr val="bg1"/>
                </a:solidFill>
              </a:rPr>
              <a:t>tidak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berdampak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negatif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terhadap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kualitas</a:t>
            </a:r>
            <a:r>
              <a:rPr lang="en-ID" sz="1600" b="1" dirty="0">
                <a:solidFill>
                  <a:schemeClr val="bg1"/>
                </a:solidFill>
              </a:rPr>
              <a:t> air </a:t>
            </a:r>
          </a:p>
        </p:txBody>
      </p:sp>
    </p:spTree>
    <p:extLst>
      <p:ext uri="{BB962C8B-B14F-4D97-AF65-F5344CB8AC3E}">
        <p14:creationId xmlns:p14="http://schemas.microsoft.com/office/powerpoint/2010/main" val="278406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56ADE-35FC-0C9A-C452-62EEBCCC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Hidrografi</a:t>
            </a:r>
            <a:r>
              <a:rPr lang="en-US" dirty="0"/>
              <a:t> Akan </a:t>
            </a:r>
            <a:r>
              <a:rPr lang="en-US" dirty="0" err="1"/>
              <a:t>Berperan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Mendorong</a:t>
            </a:r>
            <a:r>
              <a:rPr lang="en-US" dirty="0"/>
              <a:t>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Energi</a:t>
            </a:r>
            <a:r>
              <a:rPr lang="en-US" dirty="0"/>
              <a:t> </a:t>
            </a:r>
            <a:r>
              <a:rPr lang="en-US" dirty="0" err="1"/>
              <a:t>Terbarukan</a:t>
            </a:r>
            <a:r>
              <a:rPr lang="en-US" dirty="0"/>
              <a:t> di </a:t>
            </a:r>
            <a:r>
              <a:rPr lang="en-US" dirty="0" err="1"/>
              <a:t>Laut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FC984-6992-C4B1-8EF5-D826663BE17D}"/>
              </a:ext>
            </a:extLst>
          </p:cNvPr>
          <p:cNvSpPr txBox="1"/>
          <p:nvPr/>
        </p:nvSpPr>
        <p:spPr>
          <a:xfrm>
            <a:off x="1153562" y="3828393"/>
            <a:ext cx="2575903" cy="109728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182880" tIns="180000" rIns="0" bIns="180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Penggunaan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energi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pasang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surut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dapat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mengurangi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0–0,38 MtCO2e per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tahun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pada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tahun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2030.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57CEC1-A61B-E847-4929-95850F9AC1DA}"/>
              </a:ext>
            </a:extLst>
          </p:cNvPr>
          <p:cNvSpPr txBox="1"/>
          <p:nvPr/>
        </p:nvSpPr>
        <p:spPr>
          <a:xfrm>
            <a:off x="4628605" y="3855348"/>
            <a:ext cx="2941093" cy="109728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182880" tIns="180000" rIns="0" bIns="180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Penggunaan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energi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gelombang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dapat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mengurangi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0–0,13 MtCO2e per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tahun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pada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tahun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2030.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0CF933-E8AB-93B7-6B4C-FE8562457D1F}"/>
              </a:ext>
            </a:extLst>
          </p:cNvPr>
          <p:cNvSpPr txBox="1"/>
          <p:nvPr/>
        </p:nvSpPr>
        <p:spPr>
          <a:xfrm>
            <a:off x="8801539" y="3828393"/>
            <a:ext cx="2194560" cy="109728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182880" tIns="180000" rIns="0" bIns="180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Penggunaan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energi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angin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dapat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mengurangi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0–0,32 MtCO2e per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tahun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pada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tahun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  "/>
                <a:ea typeface="+mn-ea"/>
                <a:cs typeface="Arial" panose="020B0604020202020204" pitchFamily="34" charset="0"/>
              </a:rPr>
              <a:t> 2030.</a:t>
            </a:r>
          </a:p>
        </p:txBody>
      </p:sp>
      <p:grpSp>
        <p:nvGrpSpPr>
          <p:cNvPr id="12" name="object 96">
            <a:extLst>
              <a:ext uri="{FF2B5EF4-FFF2-40B4-BE49-F238E27FC236}">
                <a16:creationId xmlns:a16="http://schemas.microsoft.com/office/drawing/2014/main" id="{0537B3F8-B864-E033-6FD1-D545CDAFF010}"/>
              </a:ext>
            </a:extLst>
          </p:cNvPr>
          <p:cNvGrpSpPr/>
          <p:nvPr/>
        </p:nvGrpSpPr>
        <p:grpSpPr>
          <a:xfrm>
            <a:off x="1926288" y="2217522"/>
            <a:ext cx="1051786" cy="1051786"/>
            <a:chOff x="2452909" y="6591530"/>
            <a:chExt cx="626110" cy="626110"/>
          </a:xfrm>
        </p:grpSpPr>
        <p:sp>
          <p:nvSpPr>
            <p:cNvPr id="13" name="object 97">
              <a:extLst>
                <a:ext uri="{FF2B5EF4-FFF2-40B4-BE49-F238E27FC236}">
                  <a16:creationId xmlns:a16="http://schemas.microsoft.com/office/drawing/2014/main" id="{D3E2B405-4BC9-2071-81E1-0D9B402CE885}"/>
                </a:ext>
              </a:extLst>
            </p:cNvPr>
            <p:cNvSpPr/>
            <p:nvPr/>
          </p:nvSpPr>
          <p:spPr>
            <a:xfrm>
              <a:off x="2459259" y="6597880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306590" y="613168"/>
                  </a:moveTo>
                  <a:lnTo>
                    <a:pt x="356319" y="609156"/>
                  </a:lnTo>
                  <a:lnTo>
                    <a:pt x="403493" y="597538"/>
                  </a:lnTo>
                  <a:lnTo>
                    <a:pt x="447482" y="578948"/>
                  </a:lnTo>
                  <a:lnTo>
                    <a:pt x="487655" y="554015"/>
                  </a:lnTo>
                  <a:lnTo>
                    <a:pt x="523379" y="523371"/>
                  </a:lnTo>
                  <a:lnTo>
                    <a:pt x="554024" y="487648"/>
                  </a:lnTo>
                  <a:lnTo>
                    <a:pt x="578958" y="447475"/>
                  </a:lnTo>
                  <a:lnTo>
                    <a:pt x="597550" y="403485"/>
                  </a:lnTo>
                  <a:lnTo>
                    <a:pt x="609168" y="356309"/>
                  </a:lnTo>
                  <a:lnTo>
                    <a:pt x="613181" y="306578"/>
                  </a:lnTo>
                  <a:lnTo>
                    <a:pt x="609168" y="256849"/>
                  </a:lnTo>
                  <a:lnTo>
                    <a:pt x="597550" y="209676"/>
                  </a:lnTo>
                  <a:lnTo>
                    <a:pt x="578958" y="165688"/>
                  </a:lnTo>
                  <a:lnTo>
                    <a:pt x="554024" y="125517"/>
                  </a:lnTo>
                  <a:lnTo>
                    <a:pt x="523379" y="89795"/>
                  </a:lnTo>
                  <a:lnTo>
                    <a:pt x="487655" y="59152"/>
                  </a:lnTo>
                  <a:lnTo>
                    <a:pt x="447482" y="34220"/>
                  </a:lnTo>
                  <a:lnTo>
                    <a:pt x="403493" y="15629"/>
                  </a:lnTo>
                  <a:lnTo>
                    <a:pt x="356319" y="4012"/>
                  </a:lnTo>
                  <a:lnTo>
                    <a:pt x="306590" y="0"/>
                  </a:lnTo>
                  <a:lnTo>
                    <a:pt x="256862" y="4012"/>
                  </a:lnTo>
                  <a:lnTo>
                    <a:pt x="209687" y="15629"/>
                  </a:lnTo>
                  <a:lnTo>
                    <a:pt x="165698" y="34220"/>
                  </a:lnTo>
                  <a:lnTo>
                    <a:pt x="125526" y="59152"/>
                  </a:lnTo>
                  <a:lnTo>
                    <a:pt x="89801" y="89795"/>
                  </a:lnTo>
                  <a:lnTo>
                    <a:pt x="59156" y="125517"/>
                  </a:lnTo>
                  <a:lnTo>
                    <a:pt x="34222" y="165688"/>
                  </a:lnTo>
                  <a:lnTo>
                    <a:pt x="15631" y="209676"/>
                  </a:lnTo>
                  <a:lnTo>
                    <a:pt x="4012" y="256849"/>
                  </a:lnTo>
                  <a:lnTo>
                    <a:pt x="0" y="306578"/>
                  </a:lnTo>
                  <a:lnTo>
                    <a:pt x="4012" y="356309"/>
                  </a:lnTo>
                  <a:lnTo>
                    <a:pt x="15631" y="403485"/>
                  </a:lnTo>
                  <a:lnTo>
                    <a:pt x="34222" y="447475"/>
                  </a:lnTo>
                  <a:lnTo>
                    <a:pt x="59156" y="487648"/>
                  </a:lnTo>
                  <a:lnTo>
                    <a:pt x="89801" y="523371"/>
                  </a:lnTo>
                  <a:lnTo>
                    <a:pt x="125526" y="554015"/>
                  </a:lnTo>
                  <a:lnTo>
                    <a:pt x="165698" y="578948"/>
                  </a:lnTo>
                  <a:lnTo>
                    <a:pt x="209687" y="597538"/>
                  </a:lnTo>
                  <a:lnTo>
                    <a:pt x="256862" y="609156"/>
                  </a:lnTo>
                  <a:lnTo>
                    <a:pt x="306590" y="613168"/>
                  </a:lnTo>
                  <a:close/>
                </a:path>
              </a:pathLst>
            </a:custGeom>
            <a:ln w="12700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sp>
          <p:nvSpPr>
            <p:cNvPr id="14" name="object 98">
              <a:extLst>
                <a:ext uri="{FF2B5EF4-FFF2-40B4-BE49-F238E27FC236}">
                  <a16:creationId xmlns:a16="http://schemas.microsoft.com/office/drawing/2014/main" id="{E9A045F6-F105-FAC1-10F8-1BB57F1DCC11}"/>
                </a:ext>
              </a:extLst>
            </p:cNvPr>
            <p:cNvSpPr/>
            <p:nvPr/>
          </p:nvSpPr>
          <p:spPr>
            <a:xfrm>
              <a:off x="2609286" y="6903931"/>
              <a:ext cx="313690" cy="27940"/>
            </a:xfrm>
            <a:custGeom>
              <a:avLst/>
              <a:gdLst/>
              <a:ahLst/>
              <a:cxnLst/>
              <a:rect l="l" t="t" r="r" b="b"/>
              <a:pathLst>
                <a:path w="313689" h="27940">
                  <a:moveTo>
                    <a:pt x="0" y="13973"/>
                  </a:moveTo>
                  <a:lnTo>
                    <a:pt x="17735" y="3493"/>
                  </a:lnTo>
                  <a:lnTo>
                    <a:pt x="39141" y="0"/>
                  </a:lnTo>
                  <a:lnTo>
                    <a:pt x="60546" y="3493"/>
                  </a:lnTo>
                  <a:lnTo>
                    <a:pt x="78282" y="13973"/>
                  </a:lnTo>
                  <a:lnTo>
                    <a:pt x="96018" y="24445"/>
                  </a:lnTo>
                  <a:lnTo>
                    <a:pt x="117424" y="27936"/>
                  </a:lnTo>
                  <a:lnTo>
                    <a:pt x="138829" y="24445"/>
                  </a:lnTo>
                  <a:lnTo>
                    <a:pt x="156565" y="13973"/>
                  </a:lnTo>
                  <a:lnTo>
                    <a:pt x="174301" y="3493"/>
                  </a:lnTo>
                  <a:lnTo>
                    <a:pt x="195707" y="0"/>
                  </a:lnTo>
                  <a:lnTo>
                    <a:pt x="217112" y="3493"/>
                  </a:lnTo>
                  <a:lnTo>
                    <a:pt x="234848" y="13973"/>
                  </a:lnTo>
                  <a:lnTo>
                    <a:pt x="252584" y="24445"/>
                  </a:lnTo>
                  <a:lnTo>
                    <a:pt x="273989" y="27936"/>
                  </a:lnTo>
                  <a:lnTo>
                    <a:pt x="295395" y="24445"/>
                  </a:lnTo>
                  <a:lnTo>
                    <a:pt x="313131" y="13973"/>
                  </a:lnTo>
                </a:path>
              </a:pathLst>
            </a:custGeom>
            <a:ln w="10096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sp>
          <p:nvSpPr>
            <p:cNvPr id="15" name="object 99">
              <a:extLst>
                <a:ext uri="{FF2B5EF4-FFF2-40B4-BE49-F238E27FC236}">
                  <a16:creationId xmlns:a16="http://schemas.microsoft.com/office/drawing/2014/main" id="{A85F3732-3910-0C46-8A62-9FE445C9357B}"/>
                </a:ext>
              </a:extLst>
            </p:cNvPr>
            <p:cNvSpPr/>
            <p:nvPr/>
          </p:nvSpPr>
          <p:spPr>
            <a:xfrm>
              <a:off x="2609286" y="6970076"/>
              <a:ext cx="313690" cy="27940"/>
            </a:xfrm>
            <a:custGeom>
              <a:avLst/>
              <a:gdLst/>
              <a:ahLst/>
              <a:cxnLst/>
              <a:rect l="l" t="t" r="r" b="b"/>
              <a:pathLst>
                <a:path w="313689" h="27940">
                  <a:moveTo>
                    <a:pt x="0" y="13973"/>
                  </a:moveTo>
                  <a:lnTo>
                    <a:pt x="17735" y="3493"/>
                  </a:lnTo>
                  <a:lnTo>
                    <a:pt x="39141" y="0"/>
                  </a:lnTo>
                  <a:lnTo>
                    <a:pt x="60546" y="3493"/>
                  </a:lnTo>
                  <a:lnTo>
                    <a:pt x="78282" y="13973"/>
                  </a:lnTo>
                  <a:lnTo>
                    <a:pt x="96018" y="24445"/>
                  </a:lnTo>
                  <a:lnTo>
                    <a:pt x="117424" y="27936"/>
                  </a:lnTo>
                  <a:lnTo>
                    <a:pt x="138829" y="24445"/>
                  </a:lnTo>
                  <a:lnTo>
                    <a:pt x="156565" y="13973"/>
                  </a:lnTo>
                  <a:lnTo>
                    <a:pt x="174301" y="3493"/>
                  </a:lnTo>
                  <a:lnTo>
                    <a:pt x="195707" y="0"/>
                  </a:lnTo>
                  <a:lnTo>
                    <a:pt x="217112" y="3493"/>
                  </a:lnTo>
                  <a:lnTo>
                    <a:pt x="234848" y="13973"/>
                  </a:lnTo>
                  <a:lnTo>
                    <a:pt x="252584" y="24445"/>
                  </a:lnTo>
                  <a:lnTo>
                    <a:pt x="273989" y="27936"/>
                  </a:lnTo>
                  <a:lnTo>
                    <a:pt x="295395" y="24445"/>
                  </a:lnTo>
                  <a:lnTo>
                    <a:pt x="313131" y="13973"/>
                  </a:lnTo>
                </a:path>
              </a:pathLst>
            </a:custGeom>
            <a:ln w="10096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sp>
          <p:nvSpPr>
            <p:cNvPr id="16" name="object 100">
              <a:extLst>
                <a:ext uri="{FF2B5EF4-FFF2-40B4-BE49-F238E27FC236}">
                  <a16:creationId xmlns:a16="http://schemas.microsoft.com/office/drawing/2014/main" id="{38D690E4-CF81-3D0E-A120-3429437DFCA9}"/>
                </a:ext>
              </a:extLst>
            </p:cNvPr>
            <p:cNvSpPr/>
            <p:nvPr/>
          </p:nvSpPr>
          <p:spPr>
            <a:xfrm>
              <a:off x="2609286" y="7036218"/>
              <a:ext cx="313690" cy="27940"/>
            </a:xfrm>
            <a:custGeom>
              <a:avLst/>
              <a:gdLst/>
              <a:ahLst/>
              <a:cxnLst/>
              <a:rect l="l" t="t" r="r" b="b"/>
              <a:pathLst>
                <a:path w="313689" h="27940">
                  <a:moveTo>
                    <a:pt x="0" y="13973"/>
                  </a:moveTo>
                  <a:lnTo>
                    <a:pt x="17735" y="3493"/>
                  </a:lnTo>
                  <a:lnTo>
                    <a:pt x="39141" y="0"/>
                  </a:lnTo>
                  <a:lnTo>
                    <a:pt x="60546" y="3493"/>
                  </a:lnTo>
                  <a:lnTo>
                    <a:pt x="78282" y="13973"/>
                  </a:lnTo>
                  <a:lnTo>
                    <a:pt x="96018" y="24445"/>
                  </a:lnTo>
                  <a:lnTo>
                    <a:pt x="117424" y="27936"/>
                  </a:lnTo>
                  <a:lnTo>
                    <a:pt x="138829" y="24445"/>
                  </a:lnTo>
                  <a:lnTo>
                    <a:pt x="156565" y="13973"/>
                  </a:lnTo>
                  <a:lnTo>
                    <a:pt x="174301" y="3493"/>
                  </a:lnTo>
                  <a:lnTo>
                    <a:pt x="195707" y="0"/>
                  </a:lnTo>
                  <a:lnTo>
                    <a:pt x="217112" y="3493"/>
                  </a:lnTo>
                  <a:lnTo>
                    <a:pt x="234848" y="13973"/>
                  </a:lnTo>
                  <a:lnTo>
                    <a:pt x="252584" y="24445"/>
                  </a:lnTo>
                  <a:lnTo>
                    <a:pt x="273989" y="27936"/>
                  </a:lnTo>
                  <a:lnTo>
                    <a:pt x="295395" y="24445"/>
                  </a:lnTo>
                  <a:lnTo>
                    <a:pt x="313131" y="13973"/>
                  </a:lnTo>
                </a:path>
              </a:pathLst>
            </a:custGeom>
            <a:ln w="10096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sp>
          <p:nvSpPr>
            <p:cNvPr id="17" name="object 101">
              <a:extLst>
                <a:ext uri="{FF2B5EF4-FFF2-40B4-BE49-F238E27FC236}">
                  <a16:creationId xmlns:a16="http://schemas.microsoft.com/office/drawing/2014/main" id="{3B420221-A2AF-A8FB-D0D8-0DC9101BFF9A}"/>
                </a:ext>
              </a:extLst>
            </p:cNvPr>
            <p:cNvSpPr/>
            <p:nvPr/>
          </p:nvSpPr>
          <p:spPr>
            <a:xfrm>
              <a:off x="2674825" y="674604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10742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sp>
          <p:nvSpPr>
            <p:cNvPr id="18" name="object 102">
              <a:extLst>
                <a:ext uri="{FF2B5EF4-FFF2-40B4-BE49-F238E27FC236}">
                  <a16:creationId xmlns:a16="http://schemas.microsoft.com/office/drawing/2014/main" id="{9AFB99D0-1393-6C15-3FB8-21031A9BA481}"/>
                </a:ext>
              </a:extLst>
            </p:cNvPr>
            <p:cNvSpPr/>
            <p:nvPr/>
          </p:nvSpPr>
          <p:spPr>
            <a:xfrm>
              <a:off x="2627538" y="6802606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4">
                  <a:moveTo>
                    <a:pt x="94576" y="0"/>
                  </a:moveTo>
                  <a:lnTo>
                    <a:pt x="47282" y="5086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sp>
          <p:nvSpPr>
            <p:cNvPr id="19" name="object 103">
              <a:extLst>
                <a:ext uri="{FF2B5EF4-FFF2-40B4-BE49-F238E27FC236}">
                  <a16:creationId xmlns:a16="http://schemas.microsoft.com/office/drawing/2014/main" id="{3DF348B8-D7D6-EA89-E426-A15613AA3935}"/>
                </a:ext>
              </a:extLst>
            </p:cNvPr>
            <p:cNvSpPr/>
            <p:nvPr/>
          </p:nvSpPr>
          <p:spPr>
            <a:xfrm>
              <a:off x="2856875" y="6752150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429"/>
                  </a:lnTo>
                </a:path>
              </a:pathLst>
            </a:custGeom>
            <a:ln w="12700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sp>
          <p:nvSpPr>
            <p:cNvPr id="20" name="object 104">
              <a:extLst>
                <a:ext uri="{FF2B5EF4-FFF2-40B4-BE49-F238E27FC236}">
                  <a16:creationId xmlns:a16="http://schemas.microsoft.com/office/drawing/2014/main" id="{67C435BD-D250-8AC8-5EB2-207F2E6E0FBD}"/>
                </a:ext>
              </a:extLst>
            </p:cNvPr>
            <p:cNvSpPr/>
            <p:nvPr/>
          </p:nvSpPr>
          <p:spPr>
            <a:xfrm>
              <a:off x="2809589" y="6752151"/>
              <a:ext cx="94615" cy="51435"/>
            </a:xfrm>
            <a:custGeom>
              <a:avLst/>
              <a:gdLst/>
              <a:ahLst/>
              <a:cxnLst/>
              <a:rect l="l" t="t" r="r" b="b"/>
              <a:pathLst>
                <a:path w="94614" h="51434">
                  <a:moveTo>
                    <a:pt x="94576" y="50863"/>
                  </a:moveTo>
                  <a:lnTo>
                    <a:pt x="47282" y="0"/>
                  </a:lnTo>
                  <a:lnTo>
                    <a:pt x="0" y="50863"/>
                  </a:lnTo>
                </a:path>
              </a:pathLst>
            </a:custGeom>
            <a:ln w="12700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</p:grpSp>
      <p:grpSp>
        <p:nvGrpSpPr>
          <p:cNvPr id="21" name="object 108">
            <a:extLst>
              <a:ext uri="{FF2B5EF4-FFF2-40B4-BE49-F238E27FC236}">
                <a16:creationId xmlns:a16="http://schemas.microsoft.com/office/drawing/2014/main" id="{7E78920F-49A3-E2DE-5B12-E02479F39FB6}"/>
              </a:ext>
            </a:extLst>
          </p:cNvPr>
          <p:cNvGrpSpPr/>
          <p:nvPr/>
        </p:nvGrpSpPr>
        <p:grpSpPr>
          <a:xfrm>
            <a:off x="5546582" y="2219462"/>
            <a:ext cx="1034769" cy="1034769"/>
            <a:chOff x="2452909" y="7312153"/>
            <a:chExt cx="626110" cy="626110"/>
          </a:xfrm>
        </p:grpSpPr>
        <p:sp>
          <p:nvSpPr>
            <p:cNvPr id="22" name="object 109">
              <a:extLst>
                <a:ext uri="{FF2B5EF4-FFF2-40B4-BE49-F238E27FC236}">
                  <a16:creationId xmlns:a16="http://schemas.microsoft.com/office/drawing/2014/main" id="{83D3E6C0-23B4-5532-30BE-5C2D0690A224}"/>
                </a:ext>
              </a:extLst>
            </p:cNvPr>
            <p:cNvSpPr/>
            <p:nvPr/>
          </p:nvSpPr>
          <p:spPr>
            <a:xfrm>
              <a:off x="2459259" y="7318503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306590" y="613168"/>
                  </a:moveTo>
                  <a:lnTo>
                    <a:pt x="356319" y="609156"/>
                  </a:lnTo>
                  <a:lnTo>
                    <a:pt x="403493" y="597538"/>
                  </a:lnTo>
                  <a:lnTo>
                    <a:pt x="447482" y="578948"/>
                  </a:lnTo>
                  <a:lnTo>
                    <a:pt x="487655" y="554015"/>
                  </a:lnTo>
                  <a:lnTo>
                    <a:pt x="523379" y="523371"/>
                  </a:lnTo>
                  <a:lnTo>
                    <a:pt x="554024" y="487648"/>
                  </a:lnTo>
                  <a:lnTo>
                    <a:pt x="578958" y="447475"/>
                  </a:lnTo>
                  <a:lnTo>
                    <a:pt x="597550" y="403485"/>
                  </a:lnTo>
                  <a:lnTo>
                    <a:pt x="609168" y="356309"/>
                  </a:lnTo>
                  <a:lnTo>
                    <a:pt x="613181" y="306577"/>
                  </a:lnTo>
                  <a:lnTo>
                    <a:pt x="609168" y="256849"/>
                  </a:lnTo>
                  <a:lnTo>
                    <a:pt x="597550" y="209676"/>
                  </a:lnTo>
                  <a:lnTo>
                    <a:pt x="578958" y="165688"/>
                  </a:lnTo>
                  <a:lnTo>
                    <a:pt x="554024" y="125517"/>
                  </a:lnTo>
                  <a:lnTo>
                    <a:pt x="523379" y="89795"/>
                  </a:lnTo>
                  <a:lnTo>
                    <a:pt x="487655" y="59152"/>
                  </a:lnTo>
                  <a:lnTo>
                    <a:pt x="447482" y="34220"/>
                  </a:lnTo>
                  <a:lnTo>
                    <a:pt x="403493" y="15629"/>
                  </a:lnTo>
                  <a:lnTo>
                    <a:pt x="356319" y="4012"/>
                  </a:lnTo>
                  <a:lnTo>
                    <a:pt x="306590" y="0"/>
                  </a:lnTo>
                  <a:lnTo>
                    <a:pt x="256862" y="4012"/>
                  </a:lnTo>
                  <a:lnTo>
                    <a:pt x="209687" y="15629"/>
                  </a:lnTo>
                  <a:lnTo>
                    <a:pt x="165698" y="34220"/>
                  </a:lnTo>
                  <a:lnTo>
                    <a:pt x="125526" y="59152"/>
                  </a:lnTo>
                  <a:lnTo>
                    <a:pt x="89801" y="89795"/>
                  </a:lnTo>
                  <a:lnTo>
                    <a:pt x="59156" y="125517"/>
                  </a:lnTo>
                  <a:lnTo>
                    <a:pt x="34222" y="165688"/>
                  </a:lnTo>
                  <a:lnTo>
                    <a:pt x="15631" y="209676"/>
                  </a:lnTo>
                  <a:lnTo>
                    <a:pt x="4012" y="256849"/>
                  </a:lnTo>
                  <a:lnTo>
                    <a:pt x="0" y="306577"/>
                  </a:lnTo>
                  <a:lnTo>
                    <a:pt x="4012" y="356309"/>
                  </a:lnTo>
                  <a:lnTo>
                    <a:pt x="15631" y="403485"/>
                  </a:lnTo>
                  <a:lnTo>
                    <a:pt x="34222" y="447475"/>
                  </a:lnTo>
                  <a:lnTo>
                    <a:pt x="59156" y="487648"/>
                  </a:lnTo>
                  <a:lnTo>
                    <a:pt x="89801" y="523371"/>
                  </a:lnTo>
                  <a:lnTo>
                    <a:pt x="125526" y="554015"/>
                  </a:lnTo>
                  <a:lnTo>
                    <a:pt x="165698" y="578948"/>
                  </a:lnTo>
                  <a:lnTo>
                    <a:pt x="209687" y="597538"/>
                  </a:lnTo>
                  <a:lnTo>
                    <a:pt x="256862" y="609156"/>
                  </a:lnTo>
                  <a:lnTo>
                    <a:pt x="306590" y="613168"/>
                  </a:lnTo>
                  <a:close/>
                </a:path>
              </a:pathLst>
            </a:custGeom>
            <a:ln w="12700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sp>
          <p:nvSpPr>
            <p:cNvPr id="23" name="object 110">
              <a:extLst>
                <a:ext uri="{FF2B5EF4-FFF2-40B4-BE49-F238E27FC236}">
                  <a16:creationId xmlns:a16="http://schemas.microsoft.com/office/drawing/2014/main" id="{F4108296-F808-3FD6-49A4-48998F369804}"/>
                </a:ext>
              </a:extLst>
            </p:cNvPr>
            <p:cNvSpPr/>
            <p:nvPr/>
          </p:nvSpPr>
          <p:spPr>
            <a:xfrm>
              <a:off x="2606720" y="7479266"/>
              <a:ext cx="328930" cy="175895"/>
            </a:xfrm>
            <a:custGeom>
              <a:avLst/>
              <a:gdLst/>
              <a:ahLst/>
              <a:cxnLst/>
              <a:rect l="l" t="t" r="r" b="b"/>
              <a:pathLst>
                <a:path w="328930" h="175895">
                  <a:moveTo>
                    <a:pt x="0" y="153441"/>
                  </a:moveTo>
                  <a:lnTo>
                    <a:pt x="29551" y="159769"/>
                  </a:lnTo>
                  <a:lnTo>
                    <a:pt x="48390" y="155778"/>
                  </a:lnTo>
                  <a:lnTo>
                    <a:pt x="64604" y="135974"/>
                  </a:lnTo>
                  <a:lnTo>
                    <a:pt x="86283" y="94869"/>
                  </a:lnTo>
                  <a:lnTo>
                    <a:pt x="113354" y="49243"/>
                  </a:lnTo>
                  <a:lnTo>
                    <a:pt x="141955" y="18883"/>
                  </a:lnTo>
                  <a:lnTo>
                    <a:pt x="174493" y="2798"/>
                  </a:lnTo>
                  <a:lnTo>
                    <a:pt x="213372" y="0"/>
                  </a:lnTo>
                  <a:lnTo>
                    <a:pt x="246435" y="11306"/>
                  </a:lnTo>
                  <a:lnTo>
                    <a:pt x="261027" y="33046"/>
                  </a:lnTo>
                  <a:lnTo>
                    <a:pt x="258787" y="57494"/>
                  </a:lnTo>
                  <a:lnTo>
                    <a:pt x="241350" y="76923"/>
                  </a:lnTo>
                  <a:lnTo>
                    <a:pt x="235506" y="57668"/>
                  </a:lnTo>
                  <a:lnTo>
                    <a:pt x="229550" y="48848"/>
                  </a:lnTo>
                  <a:lnTo>
                    <a:pt x="184896" y="68862"/>
                  </a:lnTo>
                  <a:lnTo>
                    <a:pt x="175164" y="122564"/>
                  </a:lnTo>
                  <a:lnTo>
                    <a:pt x="185381" y="148755"/>
                  </a:lnTo>
                  <a:lnTo>
                    <a:pt x="205461" y="167018"/>
                  </a:lnTo>
                  <a:lnTo>
                    <a:pt x="231441" y="175885"/>
                  </a:lnTo>
                  <a:lnTo>
                    <a:pt x="259169" y="174994"/>
                  </a:lnTo>
                  <a:lnTo>
                    <a:pt x="284492" y="163982"/>
                  </a:lnTo>
                  <a:lnTo>
                    <a:pt x="304205" y="153044"/>
                  </a:lnTo>
                  <a:lnTo>
                    <a:pt x="318015" y="150031"/>
                  </a:lnTo>
                  <a:lnTo>
                    <a:pt x="326142" y="151066"/>
                  </a:lnTo>
                  <a:lnTo>
                    <a:pt x="328803" y="152273"/>
                  </a:lnTo>
                </a:path>
              </a:pathLst>
            </a:custGeom>
            <a:ln w="12700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sp>
          <p:nvSpPr>
            <p:cNvPr id="24" name="object 111">
              <a:extLst>
                <a:ext uri="{FF2B5EF4-FFF2-40B4-BE49-F238E27FC236}">
                  <a16:creationId xmlns:a16="http://schemas.microsoft.com/office/drawing/2014/main" id="{7697FEAD-29E9-39ED-117A-9CB01720C72E}"/>
                </a:ext>
              </a:extLst>
            </p:cNvPr>
            <p:cNvSpPr/>
            <p:nvPr/>
          </p:nvSpPr>
          <p:spPr>
            <a:xfrm>
              <a:off x="2599998" y="7688572"/>
              <a:ext cx="337185" cy="27940"/>
            </a:xfrm>
            <a:custGeom>
              <a:avLst/>
              <a:gdLst/>
              <a:ahLst/>
              <a:cxnLst/>
              <a:rect l="l" t="t" r="r" b="b"/>
              <a:pathLst>
                <a:path w="337185" h="27940">
                  <a:moveTo>
                    <a:pt x="0" y="13963"/>
                  </a:moveTo>
                  <a:lnTo>
                    <a:pt x="19084" y="3490"/>
                  </a:lnTo>
                  <a:lnTo>
                    <a:pt x="42121" y="0"/>
                  </a:lnTo>
                  <a:lnTo>
                    <a:pt x="65159" y="3490"/>
                  </a:lnTo>
                  <a:lnTo>
                    <a:pt x="84251" y="13963"/>
                  </a:lnTo>
                  <a:lnTo>
                    <a:pt x="103336" y="24436"/>
                  </a:lnTo>
                  <a:lnTo>
                    <a:pt x="126371" y="27927"/>
                  </a:lnTo>
                  <a:lnTo>
                    <a:pt x="149406" y="24436"/>
                  </a:lnTo>
                  <a:lnTo>
                    <a:pt x="168490" y="13963"/>
                  </a:lnTo>
                  <a:lnTo>
                    <a:pt x="187582" y="3490"/>
                  </a:lnTo>
                  <a:lnTo>
                    <a:pt x="210621" y="0"/>
                  </a:lnTo>
                  <a:lnTo>
                    <a:pt x="233657" y="3490"/>
                  </a:lnTo>
                  <a:lnTo>
                    <a:pt x="252742" y="13963"/>
                  </a:lnTo>
                  <a:lnTo>
                    <a:pt x="271832" y="24436"/>
                  </a:lnTo>
                  <a:lnTo>
                    <a:pt x="294868" y="27927"/>
                  </a:lnTo>
                  <a:lnTo>
                    <a:pt x="317904" y="24436"/>
                  </a:lnTo>
                  <a:lnTo>
                    <a:pt x="336994" y="13963"/>
                  </a:lnTo>
                </a:path>
              </a:pathLst>
            </a:custGeom>
            <a:ln w="10096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sp>
          <p:nvSpPr>
            <p:cNvPr id="25" name="object 112">
              <a:extLst>
                <a:ext uri="{FF2B5EF4-FFF2-40B4-BE49-F238E27FC236}">
                  <a16:creationId xmlns:a16="http://schemas.microsoft.com/office/drawing/2014/main" id="{EA34905B-EDF3-F96A-FB0D-B44466C00C96}"/>
                </a:ext>
              </a:extLst>
            </p:cNvPr>
            <p:cNvSpPr/>
            <p:nvPr/>
          </p:nvSpPr>
          <p:spPr>
            <a:xfrm>
              <a:off x="2594710" y="7747809"/>
              <a:ext cx="337185" cy="27940"/>
            </a:xfrm>
            <a:custGeom>
              <a:avLst/>
              <a:gdLst/>
              <a:ahLst/>
              <a:cxnLst/>
              <a:rect l="l" t="t" r="r" b="b"/>
              <a:pathLst>
                <a:path w="337185" h="27940">
                  <a:moveTo>
                    <a:pt x="0" y="13963"/>
                  </a:moveTo>
                  <a:lnTo>
                    <a:pt x="19084" y="3490"/>
                  </a:lnTo>
                  <a:lnTo>
                    <a:pt x="42121" y="0"/>
                  </a:lnTo>
                  <a:lnTo>
                    <a:pt x="65159" y="3490"/>
                  </a:lnTo>
                  <a:lnTo>
                    <a:pt x="84251" y="13963"/>
                  </a:lnTo>
                  <a:lnTo>
                    <a:pt x="103336" y="24436"/>
                  </a:lnTo>
                  <a:lnTo>
                    <a:pt x="126371" y="27927"/>
                  </a:lnTo>
                  <a:lnTo>
                    <a:pt x="149406" y="24436"/>
                  </a:lnTo>
                  <a:lnTo>
                    <a:pt x="168490" y="13963"/>
                  </a:lnTo>
                  <a:lnTo>
                    <a:pt x="187582" y="3490"/>
                  </a:lnTo>
                  <a:lnTo>
                    <a:pt x="210621" y="0"/>
                  </a:lnTo>
                  <a:lnTo>
                    <a:pt x="233657" y="3490"/>
                  </a:lnTo>
                  <a:lnTo>
                    <a:pt x="252742" y="13963"/>
                  </a:lnTo>
                  <a:lnTo>
                    <a:pt x="271832" y="24436"/>
                  </a:lnTo>
                  <a:lnTo>
                    <a:pt x="294868" y="27927"/>
                  </a:lnTo>
                  <a:lnTo>
                    <a:pt x="317904" y="24436"/>
                  </a:lnTo>
                  <a:lnTo>
                    <a:pt x="336994" y="13963"/>
                  </a:lnTo>
                </a:path>
              </a:pathLst>
            </a:custGeom>
            <a:ln w="10096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</p:grpSp>
      <p:grpSp>
        <p:nvGrpSpPr>
          <p:cNvPr id="26" name="object 89">
            <a:extLst>
              <a:ext uri="{FF2B5EF4-FFF2-40B4-BE49-F238E27FC236}">
                <a16:creationId xmlns:a16="http://schemas.microsoft.com/office/drawing/2014/main" id="{E2829144-E202-F9C2-CF01-B6E5117E19C3}"/>
              </a:ext>
            </a:extLst>
          </p:cNvPr>
          <p:cNvGrpSpPr/>
          <p:nvPr/>
        </p:nvGrpSpPr>
        <p:grpSpPr>
          <a:xfrm>
            <a:off x="9493445" y="2228189"/>
            <a:ext cx="1013780" cy="1013780"/>
            <a:chOff x="2452909" y="8753402"/>
            <a:chExt cx="626110" cy="626110"/>
          </a:xfrm>
        </p:grpSpPr>
        <p:sp>
          <p:nvSpPr>
            <p:cNvPr id="27" name="object 90">
              <a:extLst>
                <a:ext uri="{FF2B5EF4-FFF2-40B4-BE49-F238E27FC236}">
                  <a16:creationId xmlns:a16="http://schemas.microsoft.com/office/drawing/2014/main" id="{C576EA25-2A51-1380-EEC5-774F09828BD7}"/>
                </a:ext>
              </a:extLst>
            </p:cNvPr>
            <p:cNvSpPr/>
            <p:nvPr/>
          </p:nvSpPr>
          <p:spPr>
            <a:xfrm>
              <a:off x="2459259" y="8759752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306590" y="613168"/>
                  </a:moveTo>
                  <a:lnTo>
                    <a:pt x="356319" y="609156"/>
                  </a:lnTo>
                  <a:lnTo>
                    <a:pt x="403493" y="597538"/>
                  </a:lnTo>
                  <a:lnTo>
                    <a:pt x="447482" y="578948"/>
                  </a:lnTo>
                  <a:lnTo>
                    <a:pt x="487655" y="554015"/>
                  </a:lnTo>
                  <a:lnTo>
                    <a:pt x="523379" y="523371"/>
                  </a:lnTo>
                  <a:lnTo>
                    <a:pt x="554024" y="487648"/>
                  </a:lnTo>
                  <a:lnTo>
                    <a:pt x="578958" y="447475"/>
                  </a:lnTo>
                  <a:lnTo>
                    <a:pt x="597550" y="403485"/>
                  </a:lnTo>
                  <a:lnTo>
                    <a:pt x="609168" y="356309"/>
                  </a:lnTo>
                  <a:lnTo>
                    <a:pt x="613181" y="306578"/>
                  </a:lnTo>
                  <a:lnTo>
                    <a:pt x="609168" y="256849"/>
                  </a:lnTo>
                  <a:lnTo>
                    <a:pt x="597550" y="209676"/>
                  </a:lnTo>
                  <a:lnTo>
                    <a:pt x="578958" y="165688"/>
                  </a:lnTo>
                  <a:lnTo>
                    <a:pt x="554024" y="125517"/>
                  </a:lnTo>
                  <a:lnTo>
                    <a:pt x="523379" y="89795"/>
                  </a:lnTo>
                  <a:lnTo>
                    <a:pt x="487655" y="59152"/>
                  </a:lnTo>
                  <a:lnTo>
                    <a:pt x="447482" y="34220"/>
                  </a:lnTo>
                  <a:lnTo>
                    <a:pt x="403493" y="15629"/>
                  </a:lnTo>
                  <a:lnTo>
                    <a:pt x="356319" y="4012"/>
                  </a:lnTo>
                  <a:lnTo>
                    <a:pt x="306590" y="0"/>
                  </a:lnTo>
                  <a:lnTo>
                    <a:pt x="256862" y="4012"/>
                  </a:lnTo>
                  <a:lnTo>
                    <a:pt x="209687" y="15629"/>
                  </a:lnTo>
                  <a:lnTo>
                    <a:pt x="165698" y="34220"/>
                  </a:lnTo>
                  <a:lnTo>
                    <a:pt x="125526" y="59152"/>
                  </a:lnTo>
                  <a:lnTo>
                    <a:pt x="89801" y="89795"/>
                  </a:lnTo>
                  <a:lnTo>
                    <a:pt x="59156" y="125517"/>
                  </a:lnTo>
                  <a:lnTo>
                    <a:pt x="34222" y="165688"/>
                  </a:lnTo>
                  <a:lnTo>
                    <a:pt x="15631" y="209676"/>
                  </a:lnTo>
                  <a:lnTo>
                    <a:pt x="4012" y="256849"/>
                  </a:lnTo>
                  <a:lnTo>
                    <a:pt x="0" y="306578"/>
                  </a:lnTo>
                  <a:lnTo>
                    <a:pt x="4012" y="356309"/>
                  </a:lnTo>
                  <a:lnTo>
                    <a:pt x="15631" y="403485"/>
                  </a:lnTo>
                  <a:lnTo>
                    <a:pt x="34222" y="447475"/>
                  </a:lnTo>
                  <a:lnTo>
                    <a:pt x="59156" y="487648"/>
                  </a:lnTo>
                  <a:lnTo>
                    <a:pt x="89801" y="523371"/>
                  </a:lnTo>
                  <a:lnTo>
                    <a:pt x="125526" y="554015"/>
                  </a:lnTo>
                  <a:lnTo>
                    <a:pt x="165698" y="578948"/>
                  </a:lnTo>
                  <a:lnTo>
                    <a:pt x="209687" y="597538"/>
                  </a:lnTo>
                  <a:lnTo>
                    <a:pt x="256862" y="609156"/>
                  </a:lnTo>
                  <a:lnTo>
                    <a:pt x="306590" y="613168"/>
                  </a:lnTo>
                  <a:close/>
                </a:path>
              </a:pathLst>
            </a:custGeom>
            <a:ln w="12700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  <p:pic>
          <p:nvPicPr>
            <p:cNvPr id="28" name="object 91">
              <a:extLst>
                <a:ext uri="{FF2B5EF4-FFF2-40B4-BE49-F238E27FC236}">
                  <a16:creationId xmlns:a16="http://schemas.microsoft.com/office/drawing/2014/main" id="{F91612F7-65A3-70EB-3FAE-03B23D51F5F7}"/>
                </a:ext>
              </a:extLst>
            </p:cNvPr>
            <p:cNvPicPr/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639916" y="8858355"/>
              <a:ext cx="255536" cy="359995"/>
            </a:xfrm>
            <a:prstGeom prst="rect">
              <a:avLst/>
            </a:prstGeom>
          </p:spPr>
        </p:pic>
        <p:sp>
          <p:nvSpPr>
            <p:cNvPr id="29" name="object 92">
              <a:extLst>
                <a:ext uri="{FF2B5EF4-FFF2-40B4-BE49-F238E27FC236}">
                  <a16:creationId xmlns:a16="http://schemas.microsoft.com/office/drawing/2014/main" id="{4893FBBB-3299-509C-701B-46F3CD8874DB}"/>
                </a:ext>
              </a:extLst>
            </p:cNvPr>
            <p:cNvSpPr/>
            <p:nvPr/>
          </p:nvSpPr>
          <p:spPr>
            <a:xfrm>
              <a:off x="2576596" y="9193230"/>
              <a:ext cx="373380" cy="27940"/>
            </a:xfrm>
            <a:custGeom>
              <a:avLst/>
              <a:gdLst/>
              <a:ahLst/>
              <a:cxnLst/>
              <a:rect l="l" t="t" r="r" b="b"/>
              <a:pathLst>
                <a:path w="373380" h="27940">
                  <a:moveTo>
                    <a:pt x="0" y="13963"/>
                  </a:moveTo>
                  <a:lnTo>
                    <a:pt x="21117" y="3490"/>
                  </a:lnTo>
                  <a:lnTo>
                    <a:pt x="46602" y="0"/>
                  </a:lnTo>
                  <a:lnTo>
                    <a:pt x="72087" y="3490"/>
                  </a:lnTo>
                  <a:lnTo>
                    <a:pt x="93205" y="13963"/>
                  </a:lnTo>
                  <a:lnTo>
                    <a:pt x="114323" y="24436"/>
                  </a:lnTo>
                  <a:lnTo>
                    <a:pt x="139807" y="27927"/>
                  </a:lnTo>
                  <a:lnTo>
                    <a:pt x="165292" y="24436"/>
                  </a:lnTo>
                  <a:lnTo>
                    <a:pt x="186410" y="13963"/>
                  </a:lnTo>
                  <a:lnTo>
                    <a:pt x="207528" y="3490"/>
                  </a:lnTo>
                  <a:lnTo>
                    <a:pt x="233013" y="0"/>
                  </a:lnTo>
                  <a:lnTo>
                    <a:pt x="258498" y="3490"/>
                  </a:lnTo>
                  <a:lnTo>
                    <a:pt x="279615" y="13963"/>
                  </a:lnTo>
                  <a:lnTo>
                    <a:pt x="300728" y="24436"/>
                  </a:lnTo>
                  <a:lnTo>
                    <a:pt x="326213" y="27927"/>
                  </a:lnTo>
                  <a:lnTo>
                    <a:pt x="351701" y="24436"/>
                  </a:lnTo>
                  <a:lnTo>
                    <a:pt x="372821" y="13963"/>
                  </a:lnTo>
                </a:path>
              </a:pathLst>
            </a:custGeom>
            <a:ln w="10096">
              <a:solidFill>
                <a:srgbClr val="0B539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  "/>
                <a:ea typeface="+mn-ea"/>
                <a:cs typeface="+mn-cs"/>
              </a:endParaRPr>
            </a:p>
          </p:txBody>
        </p:sp>
      </p:grpSp>
      <p:sp>
        <p:nvSpPr>
          <p:cNvPr id="30" name="object 19">
            <a:extLst>
              <a:ext uri="{FF2B5EF4-FFF2-40B4-BE49-F238E27FC236}">
                <a16:creationId xmlns:a16="http://schemas.microsoft.com/office/drawing/2014/main" id="{168112B1-151D-806B-3D94-529F2551309A}"/>
              </a:ext>
            </a:extLst>
          </p:cNvPr>
          <p:cNvSpPr txBox="1"/>
          <p:nvPr/>
        </p:nvSpPr>
        <p:spPr>
          <a:xfrm>
            <a:off x="1915621" y="3388272"/>
            <a:ext cx="105178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30" normalizeH="0" baseline="0" noProof="0" dirty="0">
                <a:ln>
                  <a:noFill/>
                </a:ln>
                <a:solidFill>
                  <a:srgbClr val="0B5395"/>
                </a:solidFill>
                <a:effectLst/>
                <a:uLnTx/>
                <a:uFillTx/>
                <a:latin typeface="Calibri   "/>
                <a:ea typeface="+mn-ea"/>
                <a:cs typeface="Tahoma"/>
              </a:rPr>
              <a:t>Tidal energy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0B5395"/>
              </a:solidFill>
              <a:effectLst/>
              <a:uLnTx/>
              <a:uFillTx/>
              <a:latin typeface="Calibri   "/>
              <a:ea typeface="+mn-ea"/>
              <a:cs typeface="Tahoma"/>
            </a:endParaRPr>
          </a:p>
        </p:txBody>
      </p:sp>
      <p:sp>
        <p:nvSpPr>
          <p:cNvPr id="31" name="object 19">
            <a:extLst>
              <a:ext uri="{FF2B5EF4-FFF2-40B4-BE49-F238E27FC236}">
                <a16:creationId xmlns:a16="http://schemas.microsoft.com/office/drawing/2014/main" id="{1308B28B-FEFA-F5CE-6990-A03F8CFD0CCA}"/>
              </a:ext>
            </a:extLst>
          </p:cNvPr>
          <p:cNvSpPr txBox="1"/>
          <p:nvPr/>
        </p:nvSpPr>
        <p:spPr>
          <a:xfrm>
            <a:off x="5489522" y="3376880"/>
            <a:ext cx="114889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30" normalizeH="0" baseline="0" noProof="0" dirty="0">
                <a:ln>
                  <a:noFill/>
                </a:ln>
                <a:solidFill>
                  <a:srgbClr val="0B5395"/>
                </a:solidFill>
                <a:effectLst/>
                <a:uLnTx/>
                <a:uFillTx/>
                <a:latin typeface="Calibri   "/>
                <a:ea typeface="+mn-ea"/>
                <a:cs typeface="Tahoma"/>
              </a:rPr>
              <a:t>Wave energy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0B5395"/>
              </a:solidFill>
              <a:effectLst/>
              <a:uLnTx/>
              <a:uFillTx/>
              <a:latin typeface="Calibri   "/>
              <a:ea typeface="+mn-ea"/>
              <a:cs typeface="Tahoma"/>
            </a:endParaRPr>
          </a:p>
        </p:txBody>
      </p:sp>
      <p:sp>
        <p:nvSpPr>
          <p:cNvPr id="32" name="object 19">
            <a:extLst>
              <a:ext uri="{FF2B5EF4-FFF2-40B4-BE49-F238E27FC236}">
                <a16:creationId xmlns:a16="http://schemas.microsoft.com/office/drawing/2014/main" id="{E6D47598-6680-9741-88F8-DED3A295B1C6}"/>
              </a:ext>
            </a:extLst>
          </p:cNvPr>
          <p:cNvSpPr txBox="1"/>
          <p:nvPr/>
        </p:nvSpPr>
        <p:spPr>
          <a:xfrm>
            <a:off x="9336775" y="3372173"/>
            <a:ext cx="137688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-30" normalizeH="0" baseline="0" noProof="0" dirty="0">
                <a:ln>
                  <a:noFill/>
                </a:ln>
                <a:solidFill>
                  <a:srgbClr val="0B5395"/>
                </a:solidFill>
                <a:effectLst/>
                <a:uLnTx/>
                <a:uFillTx/>
                <a:latin typeface="Calibri   "/>
                <a:ea typeface="+mn-ea"/>
                <a:cs typeface="Tahoma"/>
              </a:rPr>
              <a:t>Wind energy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0B5395"/>
              </a:solidFill>
              <a:effectLst/>
              <a:uLnTx/>
              <a:uFillTx/>
              <a:latin typeface="Calibri   "/>
              <a:ea typeface="+mn-ea"/>
              <a:cs typeface="Tahom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C0FAFF-5061-9925-E046-8091362A21E2}"/>
              </a:ext>
            </a:extLst>
          </p:cNvPr>
          <p:cNvSpPr txBox="1"/>
          <p:nvPr/>
        </p:nvSpPr>
        <p:spPr>
          <a:xfrm>
            <a:off x="1245320" y="1221225"/>
            <a:ext cx="956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Indonesia </a:t>
            </a:r>
            <a:r>
              <a:rPr lang="en-US" b="1" dirty="0" err="1"/>
              <a:t>memiliki</a:t>
            </a:r>
            <a:r>
              <a:rPr lang="en-US" b="1" dirty="0"/>
              <a:t> </a:t>
            </a:r>
            <a:r>
              <a:rPr lang="en-US" b="1" dirty="0" err="1"/>
              <a:t>potensi</a:t>
            </a:r>
            <a:r>
              <a:rPr lang="en-US" b="1" dirty="0"/>
              <a:t> </a:t>
            </a:r>
            <a:r>
              <a:rPr lang="en-US" b="1" dirty="0" err="1"/>
              <a:t>energi</a:t>
            </a:r>
            <a:r>
              <a:rPr lang="en-US" b="1" dirty="0"/>
              <a:t> </a:t>
            </a:r>
            <a:r>
              <a:rPr lang="en-US" b="1" dirty="0" err="1"/>
              <a:t>baru</a:t>
            </a:r>
            <a:r>
              <a:rPr lang="en-US" b="1" dirty="0"/>
              <a:t> </a:t>
            </a:r>
            <a:r>
              <a:rPr lang="en-US" b="1" dirty="0" err="1"/>
              <a:t>terbarukan</a:t>
            </a:r>
            <a:r>
              <a:rPr lang="en-US" b="1" dirty="0"/>
              <a:t> di </a:t>
            </a:r>
            <a:r>
              <a:rPr lang="en-US" b="1" dirty="0" err="1"/>
              <a:t>laut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yang </a:t>
            </a:r>
            <a:r>
              <a:rPr lang="en-US" b="1" dirty="0" err="1"/>
              <a:t>mampu</a:t>
            </a:r>
            <a:r>
              <a:rPr lang="en-US" b="1" dirty="0"/>
              <a:t> </a:t>
            </a:r>
            <a:r>
              <a:rPr lang="en-US" b="1" dirty="0" err="1"/>
              <a:t>berdampak</a:t>
            </a:r>
            <a:r>
              <a:rPr lang="en-US" b="1" dirty="0"/>
              <a:t> pada </a:t>
            </a:r>
            <a:r>
              <a:rPr lang="en-US" b="1" dirty="0" err="1"/>
              <a:t>pengurangan</a:t>
            </a:r>
            <a:r>
              <a:rPr lang="en-US" b="1" dirty="0"/>
              <a:t> </a:t>
            </a:r>
            <a:r>
              <a:rPr lang="en-US" b="1" dirty="0" err="1"/>
              <a:t>emisi</a:t>
            </a:r>
            <a:r>
              <a:rPr lang="en-US" b="1" dirty="0"/>
              <a:t> </a:t>
            </a:r>
            <a:r>
              <a:rPr lang="en-US" b="1" dirty="0" err="1"/>
              <a:t>karbon</a:t>
            </a:r>
            <a:endParaRPr lang="en-ID" b="1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0A0132A-180A-B807-5F38-461063630A9B}"/>
              </a:ext>
            </a:extLst>
          </p:cNvPr>
          <p:cNvCxnSpPr>
            <a:cxnSpLocks/>
          </p:cNvCxnSpPr>
          <p:nvPr/>
        </p:nvCxnSpPr>
        <p:spPr>
          <a:xfrm>
            <a:off x="646455" y="3771703"/>
            <a:ext cx="108990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2DF9674-EBA6-F522-7394-CFC9A6E4A907}"/>
              </a:ext>
            </a:extLst>
          </p:cNvPr>
          <p:cNvSpPr/>
          <p:nvPr/>
        </p:nvSpPr>
        <p:spPr>
          <a:xfrm>
            <a:off x="8000" y="5256186"/>
            <a:ext cx="12192000" cy="136297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4A1073-AE02-5D71-9177-A0F90CF725A5}"/>
              </a:ext>
            </a:extLst>
          </p:cNvPr>
          <p:cNvSpPr txBox="1"/>
          <p:nvPr/>
        </p:nvSpPr>
        <p:spPr>
          <a:xfrm>
            <a:off x="431079" y="5375832"/>
            <a:ext cx="114870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 err="1">
                <a:solidFill>
                  <a:schemeClr val="bg1"/>
                </a:solidFill>
              </a:rPr>
              <a:t>Kesesuaian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lokasi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untuk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energi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baru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terbarukan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terbatas</a:t>
            </a:r>
            <a:r>
              <a:rPr lang="en-ID" sz="1600" b="1" dirty="0">
                <a:solidFill>
                  <a:schemeClr val="bg1"/>
                </a:solidFill>
              </a:rPr>
              <a:t> pada </a:t>
            </a:r>
            <a:r>
              <a:rPr lang="en-ID" sz="1600" b="1" dirty="0" err="1">
                <a:solidFill>
                  <a:schemeClr val="bg1"/>
                </a:solidFill>
              </a:rPr>
              <a:t>jenis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lokasi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tertentu</a:t>
            </a:r>
            <a:r>
              <a:rPr lang="en-ID" sz="1600" b="1" dirty="0">
                <a:solidFill>
                  <a:schemeClr val="bg1"/>
                </a:solidFill>
              </a:rPr>
              <a:t>. Data </a:t>
            </a:r>
            <a:r>
              <a:rPr lang="en-ID" sz="1600" b="1" dirty="0" err="1">
                <a:solidFill>
                  <a:schemeClr val="bg1"/>
                </a:solidFill>
              </a:rPr>
              <a:t>pemetaan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dasar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laut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memberikan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informasi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berguna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mengenai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karakteristik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dasar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laut</a:t>
            </a:r>
            <a:r>
              <a:rPr lang="en-ID" sz="1600" b="1" dirty="0">
                <a:solidFill>
                  <a:schemeClr val="bg1"/>
                </a:solidFill>
              </a:rPr>
              <a:t> yang </a:t>
            </a:r>
            <a:r>
              <a:rPr lang="en-ID" sz="1600" b="1" dirty="0" err="1">
                <a:solidFill>
                  <a:schemeClr val="bg1"/>
                </a:solidFill>
              </a:rPr>
              <a:t>dapat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memberikan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informasi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dalam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pemilihan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lokasi</a:t>
            </a:r>
            <a:r>
              <a:rPr lang="en-ID" sz="1600" b="1" dirty="0">
                <a:solidFill>
                  <a:schemeClr val="bg1"/>
                </a:solidFill>
              </a:rPr>
              <a:t> yang optimal, </a:t>
            </a:r>
            <a:r>
              <a:rPr lang="en-ID" sz="1600" b="1" dirty="0" err="1">
                <a:solidFill>
                  <a:schemeClr val="bg1"/>
                </a:solidFill>
              </a:rPr>
              <a:t>memberikan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bukti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untuk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mendukung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perolehan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persetujuan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lingkungan</a:t>
            </a:r>
            <a:r>
              <a:rPr lang="en-ID" sz="1600" b="1" dirty="0">
                <a:solidFill>
                  <a:schemeClr val="bg1"/>
                </a:solidFill>
              </a:rPr>
              <a:t> dan </a:t>
            </a:r>
            <a:r>
              <a:rPr lang="en-ID" sz="1600" b="1" dirty="0" err="1">
                <a:solidFill>
                  <a:schemeClr val="bg1"/>
                </a:solidFill>
              </a:rPr>
              <a:t>perencanaan</a:t>
            </a:r>
            <a:r>
              <a:rPr lang="en-ID" sz="1600" b="1" dirty="0">
                <a:solidFill>
                  <a:schemeClr val="bg1"/>
                </a:solidFill>
              </a:rPr>
              <a:t>, </a:t>
            </a:r>
            <a:r>
              <a:rPr lang="en-ID" sz="1600" b="1" dirty="0" err="1">
                <a:solidFill>
                  <a:schemeClr val="bg1"/>
                </a:solidFill>
              </a:rPr>
              <a:t>serta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dalam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membangun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infrastruktur</a:t>
            </a:r>
            <a:r>
              <a:rPr lang="en-ID" sz="1600" b="1" dirty="0">
                <a:solidFill>
                  <a:schemeClr val="bg1"/>
                </a:solidFill>
              </a:rPr>
              <a:t> yang </a:t>
            </a:r>
            <a:r>
              <a:rPr lang="en-ID" sz="1600" b="1" dirty="0" err="1">
                <a:solidFill>
                  <a:schemeClr val="bg1"/>
                </a:solidFill>
              </a:rPr>
              <a:t>diperlukan</a:t>
            </a:r>
            <a:r>
              <a:rPr lang="en-ID" sz="1600" b="1" dirty="0">
                <a:solidFill>
                  <a:schemeClr val="bg1"/>
                </a:solidFill>
              </a:rPr>
              <a:t> (</a:t>
            </a:r>
            <a:r>
              <a:rPr lang="en-ID" sz="1600" b="1" dirty="0" err="1">
                <a:solidFill>
                  <a:schemeClr val="bg1"/>
                </a:solidFill>
              </a:rPr>
              <a:t>misalnya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jaringan</a:t>
            </a:r>
            <a:r>
              <a:rPr lang="en-ID" sz="1600" b="1" dirty="0">
                <a:solidFill>
                  <a:schemeClr val="bg1"/>
                </a:solidFill>
              </a:rPr>
              <a:t> pipa, </a:t>
            </a:r>
            <a:r>
              <a:rPr lang="en-ID" sz="1600" b="1" dirty="0" err="1">
                <a:solidFill>
                  <a:schemeClr val="bg1"/>
                </a:solidFill>
              </a:rPr>
              <a:t>kabel</a:t>
            </a:r>
            <a:r>
              <a:rPr lang="en-ID" sz="1600" b="1" dirty="0">
                <a:solidFill>
                  <a:schemeClr val="bg1"/>
                </a:solidFill>
              </a:rPr>
              <a:t>, dan </a:t>
            </a:r>
            <a:r>
              <a:rPr lang="en-ID" sz="1600" b="1" dirty="0" err="1">
                <a:solidFill>
                  <a:schemeClr val="bg1"/>
                </a:solidFill>
              </a:rPr>
              <a:t>turbin</a:t>
            </a:r>
            <a:r>
              <a:rPr lang="en-ID" sz="1600" b="1" dirty="0">
                <a:solidFill>
                  <a:schemeClr val="bg1"/>
                </a:solidFill>
              </a:rPr>
              <a:t> </a:t>
            </a:r>
            <a:r>
              <a:rPr lang="en-ID" sz="1600" b="1" dirty="0" err="1">
                <a:solidFill>
                  <a:schemeClr val="bg1"/>
                </a:solidFill>
              </a:rPr>
              <a:t>angin</a:t>
            </a:r>
            <a:r>
              <a:rPr lang="en-ID" sz="1600" b="1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43810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3272-1E27-FADE-0B71-0FC5FFA1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Penutup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69592-EC7F-E6B4-8504-929C463B7E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039" y="1303195"/>
            <a:ext cx="10932615" cy="547974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 err="1">
                <a:latin typeface="+mn-lt"/>
              </a:rPr>
              <a:t>Untuk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bisa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mewujudkan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visi</a:t>
            </a:r>
            <a:r>
              <a:rPr lang="en-US" dirty="0">
                <a:latin typeface="+mn-lt"/>
              </a:rPr>
              <a:t> 2045, </a:t>
            </a:r>
            <a:r>
              <a:rPr lang="en-US" dirty="0" err="1">
                <a:latin typeface="+mn-lt"/>
              </a:rPr>
              <a:t>menjadi</a:t>
            </a:r>
            <a:r>
              <a:rPr lang="en-US" dirty="0">
                <a:latin typeface="+mn-lt"/>
              </a:rPr>
              <a:t> negara </a:t>
            </a:r>
            <a:r>
              <a:rPr lang="en-US" dirty="0" err="1">
                <a:latin typeface="+mn-lt"/>
              </a:rPr>
              <a:t>berpendapatan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tinggi</a:t>
            </a:r>
            <a:r>
              <a:rPr lang="en-US" dirty="0">
                <a:latin typeface="+mn-lt"/>
              </a:rPr>
              <a:t> dan </a:t>
            </a:r>
            <a:r>
              <a:rPr lang="en-US" dirty="0" err="1">
                <a:latin typeface="+mn-lt"/>
              </a:rPr>
              <a:t>pusat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peradaban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maritim</a:t>
            </a:r>
            <a:r>
              <a:rPr lang="en-US" dirty="0">
                <a:latin typeface="+mn-lt"/>
              </a:rPr>
              <a:t> dunia, </a:t>
            </a:r>
            <a:r>
              <a:rPr lang="en-US" b="1" dirty="0">
                <a:latin typeface="+mn-lt"/>
              </a:rPr>
              <a:t>Indonesia </a:t>
            </a:r>
            <a:r>
              <a:rPr lang="en-US" b="1" dirty="0" err="1">
                <a:latin typeface="+mn-lt"/>
              </a:rPr>
              <a:t>harus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bisa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mengoptimalkan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penggunaan</a:t>
            </a:r>
            <a:r>
              <a:rPr lang="en-US" b="1" dirty="0">
                <a:latin typeface="+mn-lt"/>
              </a:rPr>
              <a:t> dan </a:t>
            </a:r>
            <a:r>
              <a:rPr lang="en-US" b="1" dirty="0" err="1">
                <a:latin typeface="+mn-lt"/>
              </a:rPr>
              <a:t>pengelolaan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sumber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daya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maritim</a:t>
            </a:r>
            <a:r>
              <a:rPr lang="en-US" b="1" dirty="0">
                <a:latin typeface="+mn-lt"/>
              </a:rPr>
              <a:t>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>
                <a:latin typeface="+mn-lt"/>
              </a:rPr>
              <a:t>Hidrografi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atau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pemetaan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dasar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laut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menjadi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persyaratan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dasar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untuk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mengoptimalkan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penggunaan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sumber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daya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maritim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Melalui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pemetaan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dasar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laut</a:t>
            </a:r>
            <a:r>
              <a:rPr lang="en-US" dirty="0">
                <a:latin typeface="+mn-lt"/>
              </a:rPr>
              <a:t> yang </a:t>
            </a:r>
            <a:r>
              <a:rPr lang="en-US" dirty="0" err="1">
                <a:latin typeface="+mn-lt"/>
              </a:rPr>
              <a:t>rinci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aktivitas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berbagai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sektor</a:t>
            </a:r>
            <a:r>
              <a:rPr lang="en-US" dirty="0">
                <a:latin typeface="+mn-lt"/>
              </a:rPr>
              <a:t> di </a:t>
            </a:r>
            <a:r>
              <a:rPr lang="en-US" dirty="0" err="1">
                <a:latin typeface="+mn-lt"/>
              </a:rPr>
              <a:t>laut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akan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meningkat</a:t>
            </a:r>
            <a:r>
              <a:rPr lang="en-US" dirty="0">
                <a:latin typeface="+mn-lt"/>
              </a:rPr>
              <a:t> dan </a:t>
            </a:r>
            <a:r>
              <a:rPr lang="en-US" dirty="0" err="1">
                <a:latin typeface="+mn-lt"/>
              </a:rPr>
              <a:t>menghasilkan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nilai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tambah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serta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lapangan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kerja</a:t>
            </a:r>
            <a:r>
              <a:rPr lang="en-US" dirty="0">
                <a:latin typeface="+mn-lt"/>
              </a:rPr>
              <a:t> yang </a:t>
            </a:r>
            <a:r>
              <a:rPr lang="en-US" dirty="0" err="1">
                <a:latin typeface="+mn-lt"/>
              </a:rPr>
              <a:t>besar</a:t>
            </a:r>
            <a:r>
              <a:rPr lang="en-US" dirty="0">
                <a:latin typeface="+mn-lt"/>
              </a:rPr>
              <a:t>.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 err="1">
                <a:latin typeface="+mn-lt"/>
              </a:rPr>
              <a:t>Mengingat</a:t>
            </a:r>
            <a:r>
              <a:rPr lang="en-US" dirty="0">
                <a:latin typeface="+mn-lt"/>
              </a:rPr>
              <a:t> Indonesia </a:t>
            </a:r>
            <a:r>
              <a:rPr lang="en-US" dirty="0" err="1">
                <a:latin typeface="+mn-lt"/>
              </a:rPr>
              <a:t>adalah</a:t>
            </a:r>
            <a:r>
              <a:rPr lang="en-US" dirty="0">
                <a:latin typeface="+mn-lt"/>
              </a:rPr>
              <a:t> negara </a:t>
            </a:r>
            <a:r>
              <a:rPr lang="en-US" dirty="0" err="1">
                <a:latin typeface="+mn-lt"/>
              </a:rPr>
              <a:t>maritim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terbesar</a:t>
            </a:r>
            <a:r>
              <a:rPr lang="en-US" dirty="0">
                <a:latin typeface="+mn-lt"/>
              </a:rPr>
              <a:t> di dunia, Indonesia </a:t>
            </a:r>
            <a:r>
              <a:rPr lang="en-US" dirty="0" err="1">
                <a:latin typeface="+mn-lt"/>
              </a:rPr>
              <a:t>harusnya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menjadi</a:t>
            </a:r>
            <a:r>
              <a:rPr lang="en-US" dirty="0">
                <a:latin typeface="+mn-lt"/>
              </a:rPr>
              <a:t> leader di </a:t>
            </a:r>
            <a:r>
              <a:rPr lang="en-US" dirty="0" err="1">
                <a:latin typeface="+mn-lt"/>
              </a:rPr>
              <a:t>sektor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kemaritiman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termasuk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dalam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hal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pemetaan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dasar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laut</a:t>
            </a:r>
            <a:r>
              <a:rPr lang="en-US" dirty="0">
                <a:latin typeface="+mn-lt"/>
              </a:rPr>
              <a:t> Indonesia. </a:t>
            </a:r>
            <a:r>
              <a:rPr lang="en-US" b="1" dirty="0" err="1">
                <a:latin typeface="+mn-lt"/>
              </a:rPr>
              <a:t>Pemetaan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dasar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laut</a:t>
            </a:r>
            <a:r>
              <a:rPr lang="en-US" b="1" dirty="0">
                <a:latin typeface="+mn-lt"/>
              </a:rPr>
              <a:t> dan </a:t>
            </a:r>
            <a:r>
              <a:rPr lang="en-US" b="1" dirty="0" err="1">
                <a:latin typeface="+mn-lt"/>
              </a:rPr>
              <a:t>potensi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sumber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daya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maritim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harus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menjadi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prioritas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nasional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pembangunan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ke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depan</a:t>
            </a:r>
            <a:r>
              <a:rPr lang="en-US" b="1" dirty="0">
                <a:latin typeface="+mn-lt"/>
              </a:rPr>
              <a:t>,.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Indonesia </a:t>
            </a:r>
            <a:r>
              <a:rPr lang="en-US" b="1" dirty="0" err="1">
                <a:latin typeface="+mn-lt"/>
              </a:rPr>
              <a:t>harus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mampu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meningkatkan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cakupan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pemetaan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dasar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laut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secara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signifikan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dalam</a:t>
            </a:r>
            <a:r>
              <a:rPr lang="en-US" b="1" dirty="0">
                <a:latin typeface="+mn-lt"/>
              </a:rPr>
              <a:t> 5-10 </a:t>
            </a:r>
            <a:r>
              <a:rPr lang="en-US" b="1" dirty="0" err="1">
                <a:latin typeface="+mn-lt"/>
              </a:rPr>
              <a:t>tahun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ke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depan</a:t>
            </a:r>
            <a:r>
              <a:rPr lang="en-US" b="1" dirty="0">
                <a:latin typeface="+mn-lt"/>
              </a:rPr>
              <a:t>. </a:t>
            </a:r>
          </a:p>
          <a:p>
            <a:pPr marL="800100" lvl="1" indent="-342900">
              <a:lnSpc>
                <a:spcPct val="110000"/>
              </a:lnSpc>
              <a:buFont typeface="+mj-lt"/>
              <a:buAutoNum type="alphaLcParenR"/>
            </a:pPr>
            <a:r>
              <a:rPr lang="en-US" dirty="0" err="1">
                <a:latin typeface="+mn-lt"/>
              </a:rPr>
              <a:t>Untuk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itu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diperlukan</a:t>
            </a:r>
            <a:r>
              <a:rPr lang="en-US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penguatan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Pushidrosal</a:t>
            </a:r>
            <a:r>
              <a:rPr lang="en-US" b="1" dirty="0">
                <a:latin typeface="+mn-lt"/>
              </a:rPr>
              <a:t> dan </a:t>
            </a:r>
            <a:r>
              <a:rPr lang="en-US" b="1" dirty="0" err="1">
                <a:latin typeface="+mn-lt"/>
              </a:rPr>
              <a:t>peningkatan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kolaborasi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antar</a:t>
            </a:r>
            <a:r>
              <a:rPr lang="en-US" b="1" dirty="0">
                <a:latin typeface="+mn-lt"/>
              </a:rPr>
              <a:t> Kementerian Lembaga, universitas, dan </a:t>
            </a:r>
            <a:r>
              <a:rPr lang="en-US" b="1" dirty="0" err="1">
                <a:latin typeface="+mn-lt"/>
              </a:rPr>
              <a:t>pihak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swasta</a:t>
            </a:r>
            <a:endParaRPr lang="en-US" b="1" dirty="0">
              <a:latin typeface="+mn-lt"/>
            </a:endParaRPr>
          </a:p>
          <a:p>
            <a:pPr marL="800100" lvl="1" indent="-342900">
              <a:lnSpc>
                <a:spcPct val="110000"/>
              </a:lnSpc>
              <a:buFont typeface="+mj-lt"/>
              <a:buAutoNum type="alphaLcParenR"/>
            </a:pPr>
            <a:r>
              <a:rPr lang="en-US" b="1" dirty="0" err="1">
                <a:latin typeface="+mn-lt"/>
              </a:rPr>
              <a:t>Penggunaan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teknologi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harus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dilakukan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untuk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mempercepat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pemetaan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dasar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laut</a:t>
            </a:r>
            <a:r>
              <a:rPr lang="en-US" dirty="0">
                <a:latin typeface="+mn-lt"/>
              </a:rPr>
              <a:t>, salah </a:t>
            </a:r>
            <a:r>
              <a:rPr lang="en-US" dirty="0" err="1">
                <a:latin typeface="+mn-lt"/>
              </a:rPr>
              <a:t>satunya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berkolaborasi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dengan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mitra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internasional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dalam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jangka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pendek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Dalam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jangka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menengah</a:t>
            </a:r>
            <a:r>
              <a:rPr lang="en-US" dirty="0">
                <a:latin typeface="+mn-lt"/>
              </a:rPr>
              <a:t> – </a:t>
            </a:r>
            <a:r>
              <a:rPr lang="en-US" dirty="0" err="1">
                <a:latin typeface="+mn-lt"/>
              </a:rPr>
              <a:t>panjang</a:t>
            </a:r>
            <a:r>
              <a:rPr lang="en-US" dirty="0">
                <a:latin typeface="+mn-lt"/>
              </a:rPr>
              <a:t>, </a:t>
            </a:r>
            <a:r>
              <a:rPr lang="en-US" b="1" dirty="0">
                <a:latin typeface="+mn-lt"/>
              </a:rPr>
              <a:t>Indonesia </a:t>
            </a:r>
            <a:r>
              <a:rPr lang="en-US" b="1" dirty="0" err="1">
                <a:latin typeface="+mn-lt"/>
              </a:rPr>
              <a:t>harus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membangun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kapasitas</a:t>
            </a:r>
            <a:r>
              <a:rPr lang="en-US" b="1" dirty="0">
                <a:latin typeface="+mn-lt"/>
              </a:rPr>
              <a:t> armada-</a:t>
            </a:r>
            <a:r>
              <a:rPr lang="en-US" b="1" dirty="0" err="1">
                <a:latin typeface="+mn-lt"/>
              </a:rPr>
              <a:t>nya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untuk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melalukan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survei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pemetaan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dasar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laut</a:t>
            </a:r>
            <a:endParaRPr lang="en-US" dirty="0">
              <a:latin typeface="+mn-lt"/>
            </a:endParaRPr>
          </a:p>
          <a:p>
            <a:pPr marL="800100" lvl="1" indent="-342900">
              <a:lnSpc>
                <a:spcPct val="110000"/>
              </a:lnSpc>
              <a:buFont typeface="+mj-lt"/>
              <a:buAutoNum type="alphaLcParenR"/>
            </a:pPr>
            <a:r>
              <a:rPr lang="en-US" dirty="0">
                <a:latin typeface="+mn-lt"/>
              </a:rPr>
              <a:t>Langkah-</a:t>
            </a:r>
            <a:r>
              <a:rPr lang="en-US" dirty="0" err="1">
                <a:latin typeface="+mn-lt"/>
              </a:rPr>
              <a:t>langkah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tersebut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harus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didesain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secara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cermat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dalam</a:t>
            </a:r>
            <a:r>
              <a:rPr lang="en-US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road map </a:t>
            </a:r>
            <a:r>
              <a:rPr lang="en-US" b="1" dirty="0" err="1">
                <a:latin typeface="+mn-lt"/>
              </a:rPr>
              <a:t>jangka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menengah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panjang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eksplorasi</a:t>
            </a:r>
            <a:r>
              <a:rPr lang="en-US" b="1" dirty="0">
                <a:latin typeface="+mn-lt"/>
              </a:rPr>
              <a:t> dan </a:t>
            </a:r>
            <a:r>
              <a:rPr lang="en-US" b="1" dirty="0" err="1">
                <a:latin typeface="+mn-lt"/>
              </a:rPr>
              <a:t>pemetaan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dasar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laut</a:t>
            </a:r>
            <a:r>
              <a:rPr lang="en-US" b="1" dirty="0">
                <a:latin typeface="+mn-lt"/>
              </a:rPr>
              <a:t> Indonesia, </a:t>
            </a:r>
            <a:r>
              <a:rPr lang="en-US" b="1" dirty="0" err="1">
                <a:latin typeface="+mn-lt"/>
              </a:rPr>
              <a:t>dengan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dukungan</a:t>
            </a:r>
            <a:r>
              <a:rPr lang="en-US" b="1" dirty="0">
                <a:latin typeface="+mn-lt"/>
              </a:rPr>
              <a:t> dana dan </a:t>
            </a:r>
            <a:r>
              <a:rPr lang="en-US" b="1" dirty="0" err="1">
                <a:latin typeface="+mn-lt"/>
              </a:rPr>
              <a:t>anggaran</a:t>
            </a:r>
            <a:r>
              <a:rPr lang="en-US" b="1" dirty="0">
                <a:latin typeface="+mn-lt"/>
              </a:rPr>
              <a:t> yang </a:t>
            </a:r>
            <a:r>
              <a:rPr lang="en-US" b="1" dirty="0" err="1">
                <a:latin typeface="+mn-lt"/>
              </a:rPr>
              <a:t>mencukupi</a:t>
            </a:r>
            <a:r>
              <a:rPr lang="en-US" b="1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untuk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mempercepat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pemetaan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dasar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laut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1578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5D65-B199-33F9-ED53-5CB960F09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Terima</a:t>
            </a:r>
            <a:r>
              <a:rPr lang="en-US" dirty="0"/>
              <a:t> Kasih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5318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774A67-1FF8-EB81-AFFC-448375E6F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Visi</a:t>
            </a:r>
            <a:r>
              <a:rPr lang="en-US" dirty="0"/>
              <a:t> 2045: </a:t>
            </a:r>
            <a:r>
              <a:rPr lang="en-US" dirty="0" err="1"/>
              <a:t>Menjadi</a:t>
            </a:r>
            <a:r>
              <a:rPr lang="en-US" dirty="0"/>
              <a:t> Negara </a:t>
            </a:r>
            <a:r>
              <a:rPr lang="en-US" dirty="0" err="1"/>
              <a:t>Berpendapatan</a:t>
            </a:r>
            <a:r>
              <a:rPr lang="en-US" dirty="0"/>
              <a:t> Tinggi dan Pusat </a:t>
            </a:r>
            <a:r>
              <a:rPr lang="en-US" dirty="0" err="1"/>
              <a:t>Peradaban</a:t>
            </a:r>
            <a:r>
              <a:rPr lang="en-US" dirty="0"/>
              <a:t> Maritim Dunia</a:t>
            </a:r>
            <a:endParaRPr lang="en-ID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2499C35-9210-71B7-B9E2-4B3198950C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956746"/>
              </p:ext>
            </p:extLst>
          </p:nvPr>
        </p:nvGraphicFramePr>
        <p:xfrm>
          <a:off x="439197" y="1857920"/>
          <a:ext cx="5656803" cy="4705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B1058A73-2D51-A99C-9899-88597D527694}"/>
              </a:ext>
            </a:extLst>
          </p:cNvPr>
          <p:cNvGrpSpPr/>
          <p:nvPr/>
        </p:nvGrpSpPr>
        <p:grpSpPr>
          <a:xfrm>
            <a:off x="6977395" y="1857920"/>
            <a:ext cx="4721659" cy="4837468"/>
            <a:chOff x="7261613" y="1147958"/>
            <a:chExt cx="4292823" cy="52359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77AD8F-E5C2-8CFA-421E-E600D8DDC2CB}"/>
                </a:ext>
              </a:extLst>
            </p:cNvPr>
            <p:cNvSpPr txBox="1"/>
            <p:nvPr/>
          </p:nvSpPr>
          <p:spPr>
            <a:xfrm>
              <a:off x="7265934" y="1147958"/>
              <a:ext cx="423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/>
                <a:t>Halauan</a:t>
              </a:r>
              <a:r>
                <a:rPr lang="en-US" sz="1600" b="1" dirty="0"/>
                <a:t> Maritim Nasional 2045</a:t>
              </a:r>
              <a:endParaRPr lang="en-ID" sz="1600" b="1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3AB46CE-5EE6-E70A-9E0C-FC6ADC75596F}"/>
                </a:ext>
              </a:extLst>
            </p:cNvPr>
            <p:cNvSpPr/>
            <p:nvPr/>
          </p:nvSpPr>
          <p:spPr>
            <a:xfrm rot="10800000">
              <a:off x="8464404" y="3972717"/>
              <a:ext cx="1933943" cy="1004381"/>
            </a:xfrm>
            <a:custGeom>
              <a:avLst/>
              <a:gdLst>
                <a:gd name="connsiteX0" fmla="*/ 966971 w 1933943"/>
                <a:gd name="connsiteY0" fmla="*/ 0 h 1004381"/>
                <a:gd name="connsiteX1" fmla="*/ 1914599 w 1933943"/>
                <a:gd name="connsiteY1" fmla="*/ 804502 h 1004381"/>
                <a:gd name="connsiteX2" fmla="*/ 1933943 w 1933943"/>
                <a:gd name="connsiteY2" fmla="*/ 1004381 h 1004381"/>
                <a:gd name="connsiteX3" fmla="*/ 0 w 1933943"/>
                <a:gd name="connsiteY3" fmla="*/ 1004381 h 1004381"/>
                <a:gd name="connsiteX4" fmla="*/ 19344 w 1933943"/>
                <a:gd name="connsiteY4" fmla="*/ 804502 h 1004381"/>
                <a:gd name="connsiteX5" fmla="*/ 966971 w 1933943"/>
                <a:gd name="connsiteY5" fmla="*/ 0 h 100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3943" h="1004381">
                  <a:moveTo>
                    <a:pt x="966971" y="0"/>
                  </a:moveTo>
                  <a:cubicBezTo>
                    <a:pt x="1434408" y="0"/>
                    <a:pt x="1824403" y="345374"/>
                    <a:pt x="1914599" y="804502"/>
                  </a:cubicBezTo>
                  <a:lnTo>
                    <a:pt x="1933943" y="1004381"/>
                  </a:lnTo>
                  <a:lnTo>
                    <a:pt x="0" y="1004381"/>
                  </a:lnTo>
                  <a:lnTo>
                    <a:pt x="19344" y="804502"/>
                  </a:lnTo>
                  <a:cubicBezTo>
                    <a:pt x="109539" y="345374"/>
                    <a:pt x="499535" y="0"/>
                    <a:pt x="9669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D0C21CF-DBA7-5DD0-DB35-174F7CBAA67F}"/>
                </a:ext>
              </a:extLst>
            </p:cNvPr>
            <p:cNvSpPr/>
            <p:nvPr/>
          </p:nvSpPr>
          <p:spPr>
            <a:xfrm>
              <a:off x="8465671" y="2992442"/>
              <a:ext cx="1933943" cy="1004381"/>
            </a:xfrm>
            <a:custGeom>
              <a:avLst/>
              <a:gdLst>
                <a:gd name="connsiteX0" fmla="*/ 966971 w 1933943"/>
                <a:gd name="connsiteY0" fmla="*/ 0 h 1004381"/>
                <a:gd name="connsiteX1" fmla="*/ 1914599 w 1933943"/>
                <a:gd name="connsiteY1" fmla="*/ 804502 h 1004381"/>
                <a:gd name="connsiteX2" fmla="*/ 1933943 w 1933943"/>
                <a:gd name="connsiteY2" fmla="*/ 1004381 h 1004381"/>
                <a:gd name="connsiteX3" fmla="*/ 0 w 1933943"/>
                <a:gd name="connsiteY3" fmla="*/ 1004381 h 1004381"/>
                <a:gd name="connsiteX4" fmla="*/ 19344 w 1933943"/>
                <a:gd name="connsiteY4" fmla="*/ 804502 h 1004381"/>
                <a:gd name="connsiteX5" fmla="*/ 966971 w 1933943"/>
                <a:gd name="connsiteY5" fmla="*/ 0 h 100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33943" h="1004381">
                  <a:moveTo>
                    <a:pt x="966971" y="0"/>
                  </a:moveTo>
                  <a:cubicBezTo>
                    <a:pt x="1434408" y="0"/>
                    <a:pt x="1824403" y="345374"/>
                    <a:pt x="1914599" y="804502"/>
                  </a:cubicBezTo>
                  <a:lnTo>
                    <a:pt x="1933943" y="1004381"/>
                  </a:lnTo>
                  <a:lnTo>
                    <a:pt x="0" y="1004381"/>
                  </a:lnTo>
                  <a:lnTo>
                    <a:pt x="19344" y="804502"/>
                  </a:lnTo>
                  <a:cubicBezTo>
                    <a:pt x="109539" y="345374"/>
                    <a:pt x="499535" y="0"/>
                    <a:pt x="966971" y="0"/>
                  </a:cubicBezTo>
                  <a:close/>
                </a:path>
              </a:pathLst>
            </a:cu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AB3F1CE-9A98-CA8E-5361-7FA199E79903}"/>
                </a:ext>
              </a:extLst>
            </p:cNvPr>
            <p:cNvGrpSpPr/>
            <p:nvPr/>
          </p:nvGrpSpPr>
          <p:grpSpPr>
            <a:xfrm>
              <a:off x="7261613" y="1614876"/>
              <a:ext cx="4292823" cy="4769066"/>
              <a:chOff x="7078733" y="1642860"/>
              <a:chExt cx="4292823" cy="4769066"/>
            </a:xfrm>
          </p:grpSpPr>
          <p:sp>
            <p:nvSpPr>
              <p:cNvPr id="16" name="Block Arc 15">
                <a:extLst>
                  <a:ext uri="{FF2B5EF4-FFF2-40B4-BE49-F238E27FC236}">
                    <a16:creationId xmlns:a16="http://schemas.microsoft.com/office/drawing/2014/main" id="{CFD70FD9-8BA4-FF9F-261F-7EAB8F9E969F}"/>
                  </a:ext>
                </a:extLst>
              </p:cNvPr>
              <p:cNvSpPr/>
              <p:nvPr/>
            </p:nvSpPr>
            <p:spPr>
              <a:xfrm>
                <a:off x="7371892" y="2181070"/>
                <a:ext cx="3692209" cy="3692209"/>
              </a:xfrm>
              <a:prstGeom prst="blockArc">
                <a:avLst>
                  <a:gd name="adj1" fmla="val 12612719"/>
                  <a:gd name="adj2" fmla="val 16220859"/>
                  <a:gd name="adj3" fmla="val 4524"/>
                </a:avLst>
              </a:prstGeom>
              <a:solidFill>
                <a:srgbClr val="FFC00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d-ID" dirty="0"/>
              </a:p>
            </p:txBody>
          </p:sp>
          <p:sp>
            <p:nvSpPr>
              <p:cNvPr id="17" name="Block Arc 16">
                <a:extLst>
                  <a:ext uri="{FF2B5EF4-FFF2-40B4-BE49-F238E27FC236}">
                    <a16:creationId xmlns:a16="http://schemas.microsoft.com/office/drawing/2014/main" id="{265DED38-457D-8532-67DB-C468B3DEA10D}"/>
                  </a:ext>
                </a:extLst>
              </p:cNvPr>
              <p:cNvSpPr/>
              <p:nvPr/>
            </p:nvSpPr>
            <p:spPr>
              <a:xfrm>
                <a:off x="7377234" y="2171833"/>
                <a:ext cx="3692209" cy="3692209"/>
              </a:xfrm>
              <a:prstGeom prst="blockArc">
                <a:avLst>
                  <a:gd name="adj1" fmla="val 8978753"/>
                  <a:gd name="adj2" fmla="val 12592389"/>
                  <a:gd name="adj3" fmla="val 4524"/>
                </a:avLst>
              </a:prstGeom>
              <a:solidFill>
                <a:srgbClr val="FFC00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d-ID" dirty="0"/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BCF5791F-B349-BE47-B081-75A36984EDE0}"/>
                  </a:ext>
                </a:extLst>
              </p:cNvPr>
              <p:cNvSpPr/>
              <p:nvPr/>
            </p:nvSpPr>
            <p:spPr>
              <a:xfrm>
                <a:off x="7382840" y="2181473"/>
                <a:ext cx="3692209" cy="3692209"/>
              </a:xfrm>
              <a:prstGeom prst="blockArc">
                <a:avLst>
                  <a:gd name="adj1" fmla="val 5400000"/>
                  <a:gd name="adj2" fmla="val 9000000"/>
                  <a:gd name="adj3" fmla="val 4524"/>
                </a:avLst>
              </a:prstGeom>
              <a:solidFill>
                <a:srgbClr val="FFC00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d-ID" dirty="0"/>
              </a:p>
            </p:txBody>
          </p:sp>
          <p:sp>
            <p:nvSpPr>
              <p:cNvPr id="19" name="Block Arc 18">
                <a:extLst>
                  <a:ext uri="{FF2B5EF4-FFF2-40B4-BE49-F238E27FC236}">
                    <a16:creationId xmlns:a16="http://schemas.microsoft.com/office/drawing/2014/main" id="{BEE910F9-2821-99FB-D42C-01F41632F2AA}"/>
                  </a:ext>
                </a:extLst>
              </p:cNvPr>
              <p:cNvSpPr/>
              <p:nvPr/>
            </p:nvSpPr>
            <p:spPr>
              <a:xfrm>
                <a:off x="7382840" y="2181473"/>
                <a:ext cx="3692209" cy="3692209"/>
              </a:xfrm>
              <a:prstGeom prst="blockArc">
                <a:avLst>
                  <a:gd name="adj1" fmla="val 1800000"/>
                  <a:gd name="adj2" fmla="val 5400000"/>
                  <a:gd name="adj3" fmla="val 4524"/>
                </a:avLst>
              </a:prstGeom>
              <a:solidFill>
                <a:srgbClr val="FFC00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d-ID" dirty="0"/>
              </a:p>
            </p:txBody>
          </p:sp>
          <p:sp>
            <p:nvSpPr>
              <p:cNvPr id="20" name="Block Arc 19">
                <a:extLst>
                  <a:ext uri="{FF2B5EF4-FFF2-40B4-BE49-F238E27FC236}">
                    <a16:creationId xmlns:a16="http://schemas.microsoft.com/office/drawing/2014/main" id="{424618D5-973B-CDCC-5081-80F402C9FC0B}"/>
                  </a:ext>
                </a:extLst>
              </p:cNvPr>
              <p:cNvSpPr/>
              <p:nvPr/>
            </p:nvSpPr>
            <p:spPr>
              <a:xfrm>
                <a:off x="7382840" y="2181473"/>
                <a:ext cx="3692209" cy="3692209"/>
              </a:xfrm>
              <a:prstGeom prst="blockArc">
                <a:avLst>
                  <a:gd name="adj1" fmla="val 19800000"/>
                  <a:gd name="adj2" fmla="val 1800000"/>
                  <a:gd name="adj3" fmla="val 4524"/>
                </a:avLst>
              </a:prstGeom>
              <a:solidFill>
                <a:srgbClr val="FFC00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d-ID" dirty="0"/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3B6AAECE-0089-2699-C1F1-60826EDDFAA2}"/>
                  </a:ext>
                </a:extLst>
              </p:cNvPr>
              <p:cNvSpPr/>
              <p:nvPr/>
            </p:nvSpPr>
            <p:spPr>
              <a:xfrm>
                <a:off x="7382626" y="2181103"/>
                <a:ext cx="3692209" cy="3692209"/>
              </a:xfrm>
              <a:prstGeom prst="blockArc">
                <a:avLst>
                  <a:gd name="adj1" fmla="val 16200407"/>
                  <a:gd name="adj2" fmla="val 19800815"/>
                  <a:gd name="adj3" fmla="val 4524"/>
                </a:avLst>
              </a:prstGeom>
              <a:solidFill>
                <a:srgbClr val="FFC000"/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d-ID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063E670-941D-4D36-F1A4-E373646C27D8}"/>
                  </a:ext>
                </a:extLst>
              </p:cNvPr>
              <p:cNvSpPr/>
              <p:nvPr/>
            </p:nvSpPr>
            <p:spPr>
              <a:xfrm>
                <a:off x="8595365" y="3411274"/>
                <a:ext cx="1267159" cy="1232607"/>
              </a:xfrm>
              <a:custGeom>
                <a:avLst/>
                <a:gdLst>
                  <a:gd name="connsiteX0" fmla="*/ 0 w 1267159"/>
                  <a:gd name="connsiteY0" fmla="*/ 616304 h 1232607"/>
                  <a:gd name="connsiteX1" fmla="*/ 633580 w 1267159"/>
                  <a:gd name="connsiteY1" fmla="*/ 0 h 1232607"/>
                  <a:gd name="connsiteX2" fmla="*/ 1267160 w 1267159"/>
                  <a:gd name="connsiteY2" fmla="*/ 616304 h 1232607"/>
                  <a:gd name="connsiteX3" fmla="*/ 633580 w 1267159"/>
                  <a:gd name="connsiteY3" fmla="*/ 1232608 h 1232607"/>
                  <a:gd name="connsiteX4" fmla="*/ 0 w 1267159"/>
                  <a:gd name="connsiteY4" fmla="*/ 616304 h 123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7159" h="1232607">
                    <a:moveTo>
                      <a:pt x="0" y="616304"/>
                    </a:moveTo>
                    <a:cubicBezTo>
                      <a:pt x="0" y="275929"/>
                      <a:pt x="283663" y="0"/>
                      <a:pt x="633580" y="0"/>
                    </a:cubicBezTo>
                    <a:cubicBezTo>
                      <a:pt x="983497" y="0"/>
                      <a:pt x="1267160" y="275929"/>
                      <a:pt x="1267160" y="616304"/>
                    </a:cubicBezTo>
                    <a:cubicBezTo>
                      <a:pt x="1267160" y="956679"/>
                      <a:pt x="983497" y="1232608"/>
                      <a:pt x="633580" y="1232608"/>
                    </a:cubicBezTo>
                    <a:cubicBezTo>
                      <a:pt x="283663" y="1232608"/>
                      <a:pt x="0" y="956679"/>
                      <a:pt x="0" y="6163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0811" tIns="195751" rIns="200811" bIns="195751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id-ID" sz="1200" b="1" kern="1200" dirty="0">
                    <a:solidFill>
                      <a:schemeClr val="tx1"/>
                    </a:solidFill>
                  </a:rPr>
                  <a:t>Visi: Indonesia Pusat Peradaban Maritim Dunia</a:t>
                </a: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52E869F-9C75-0598-9A83-DFED63A75107}"/>
                  </a:ext>
                </a:extLst>
              </p:cNvPr>
              <p:cNvSpPr/>
              <p:nvPr/>
            </p:nvSpPr>
            <p:spPr>
              <a:xfrm>
                <a:off x="8648941" y="1642860"/>
                <a:ext cx="1160007" cy="1160007"/>
              </a:xfrm>
              <a:custGeom>
                <a:avLst/>
                <a:gdLst>
                  <a:gd name="connsiteX0" fmla="*/ 0 w 1160007"/>
                  <a:gd name="connsiteY0" fmla="*/ 580004 h 1160007"/>
                  <a:gd name="connsiteX1" fmla="*/ 580004 w 1160007"/>
                  <a:gd name="connsiteY1" fmla="*/ 0 h 1160007"/>
                  <a:gd name="connsiteX2" fmla="*/ 1160008 w 1160007"/>
                  <a:gd name="connsiteY2" fmla="*/ 580004 h 1160007"/>
                  <a:gd name="connsiteX3" fmla="*/ 580004 w 1160007"/>
                  <a:gd name="connsiteY3" fmla="*/ 1160008 h 1160007"/>
                  <a:gd name="connsiteX4" fmla="*/ 0 w 1160007"/>
                  <a:gd name="connsiteY4" fmla="*/ 580004 h 11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007" h="1160007">
                    <a:moveTo>
                      <a:pt x="0" y="580004"/>
                    </a:moveTo>
                    <a:cubicBezTo>
                      <a:pt x="0" y="259677"/>
                      <a:pt x="259677" y="0"/>
                      <a:pt x="580004" y="0"/>
                    </a:cubicBezTo>
                    <a:cubicBezTo>
                      <a:pt x="900331" y="0"/>
                      <a:pt x="1160008" y="259677"/>
                      <a:pt x="1160008" y="580004"/>
                    </a:cubicBezTo>
                    <a:cubicBezTo>
                      <a:pt x="1160008" y="900331"/>
                      <a:pt x="900331" y="1160008"/>
                      <a:pt x="580004" y="1160008"/>
                    </a:cubicBezTo>
                    <a:cubicBezTo>
                      <a:pt x="259677" y="1160008"/>
                      <a:pt x="0" y="900331"/>
                      <a:pt x="0" y="580004"/>
                    </a:cubicBezTo>
                    <a:close/>
                  </a:path>
                </a:pathLst>
              </a:custGeom>
              <a:solidFill>
                <a:srgbClr val="1F4E79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3849" tIns="183849" rIns="183849" bIns="183849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id-ID" sz="1100" b="0" kern="1200" dirty="0">
                    <a:solidFill>
                      <a:schemeClr val="bg1"/>
                    </a:solidFill>
                  </a:rPr>
                  <a:t>#2</a:t>
                </a: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id-ID" sz="1100" b="0" kern="1200" dirty="0">
                    <a:solidFill>
                      <a:schemeClr val="bg1"/>
                    </a:solidFill>
                  </a:rPr>
                  <a:t>Perairan Indonesia yang bersih, sehat, &amp; produktif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FF0E308-2B4C-4427-082E-394B8C9EC81C}"/>
                  </a:ext>
                </a:extLst>
              </p:cNvPr>
              <p:cNvSpPr/>
              <p:nvPr/>
            </p:nvSpPr>
            <p:spPr>
              <a:xfrm>
                <a:off x="10211549" y="2545402"/>
                <a:ext cx="1160007" cy="1160007"/>
              </a:xfrm>
              <a:custGeom>
                <a:avLst/>
                <a:gdLst>
                  <a:gd name="connsiteX0" fmla="*/ 0 w 1160007"/>
                  <a:gd name="connsiteY0" fmla="*/ 580004 h 1160007"/>
                  <a:gd name="connsiteX1" fmla="*/ 580004 w 1160007"/>
                  <a:gd name="connsiteY1" fmla="*/ 0 h 1160007"/>
                  <a:gd name="connsiteX2" fmla="*/ 1160008 w 1160007"/>
                  <a:gd name="connsiteY2" fmla="*/ 580004 h 1160007"/>
                  <a:gd name="connsiteX3" fmla="*/ 580004 w 1160007"/>
                  <a:gd name="connsiteY3" fmla="*/ 1160008 h 1160007"/>
                  <a:gd name="connsiteX4" fmla="*/ 0 w 1160007"/>
                  <a:gd name="connsiteY4" fmla="*/ 580004 h 11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007" h="1160007">
                    <a:moveTo>
                      <a:pt x="0" y="580004"/>
                    </a:moveTo>
                    <a:cubicBezTo>
                      <a:pt x="0" y="259677"/>
                      <a:pt x="259677" y="0"/>
                      <a:pt x="580004" y="0"/>
                    </a:cubicBezTo>
                    <a:cubicBezTo>
                      <a:pt x="900331" y="0"/>
                      <a:pt x="1160008" y="259677"/>
                      <a:pt x="1160008" y="580004"/>
                    </a:cubicBezTo>
                    <a:cubicBezTo>
                      <a:pt x="1160008" y="900331"/>
                      <a:pt x="900331" y="1160008"/>
                      <a:pt x="580004" y="1160008"/>
                    </a:cubicBezTo>
                    <a:cubicBezTo>
                      <a:pt x="259677" y="1160008"/>
                      <a:pt x="0" y="900331"/>
                      <a:pt x="0" y="580004"/>
                    </a:cubicBezTo>
                    <a:close/>
                  </a:path>
                </a:pathLst>
              </a:custGeom>
              <a:solidFill>
                <a:srgbClr val="1F4E79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3849" tIns="183849" rIns="183849" bIns="183849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id-ID" sz="1100" b="0" kern="1200" dirty="0">
                    <a:solidFill>
                      <a:schemeClr val="bg1"/>
                    </a:solidFill>
                  </a:rPr>
                  <a:t>#3</a:t>
                </a: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id-ID" sz="1100" b="0" kern="1200" dirty="0">
                    <a:solidFill>
                      <a:schemeClr val="bg1"/>
                    </a:solidFill>
                  </a:rPr>
                  <a:t>Peningkatan produksi &amp; nilai tambah barangm SDA, &amp; jasa</a:t>
                </a: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9CDE406-FDAA-53D1-B134-8CFE14E2C4E3}"/>
                  </a:ext>
                </a:extLst>
              </p:cNvPr>
              <p:cNvSpPr/>
              <p:nvPr/>
            </p:nvSpPr>
            <p:spPr>
              <a:xfrm>
                <a:off x="10211549" y="4349746"/>
                <a:ext cx="1160007" cy="1160007"/>
              </a:xfrm>
              <a:custGeom>
                <a:avLst/>
                <a:gdLst>
                  <a:gd name="connsiteX0" fmla="*/ 0 w 1160007"/>
                  <a:gd name="connsiteY0" fmla="*/ 580004 h 1160007"/>
                  <a:gd name="connsiteX1" fmla="*/ 580004 w 1160007"/>
                  <a:gd name="connsiteY1" fmla="*/ 0 h 1160007"/>
                  <a:gd name="connsiteX2" fmla="*/ 1160008 w 1160007"/>
                  <a:gd name="connsiteY2" fmla="*/ 580004 h 1160007"/>
                  <a:gd name="connsiteX3" fmla="*/ 580004 w 1160007"/>
                  <a:gd name="connsiteY3" fmla="*/ 1160008 h 1160007"/>
                  <a:gd name="connsiteX4" fmla="*/ 0 w 1160007"/>
                  <a:gd name="connsiteY4" fmla="*/ 580004 h 11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007" h="1160007">
                    <a:moveTo>
                      <a:pt x="0" y="580004"/>
                    </a:moveTo>
                    <a:cubicBezTo>
                      <a:pt x="0" y="259677"/>
                      <a:pt x="259677" y="0"/>
                      <a:pt x="580004" y="0"/>
                    </a:cubicBezTo>
                    <a:cubicBezTo>
                      <a:pt x="900331" y="0"/>
                      <a:pt x="1160008" y="259677"/>
                      <a:pt x="1160008" y="580004"/>
                    </a:cubicBezTo>
                    <a:cubicBezTo>
                      <a:pt x="1160008" y="900331"/>
                      <a:pt x="900331" y="1160008"/>
                      <a:pt x="580004" y="1160008"/>
                    </a:cubicBezTo>
                    <a:cubicBezTo>
                      <a:pt x="259677" y="1160008"/>
                      <a:pt x="0" y="900331"/>
                      <a:pt x="0" y="58000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3849" tIns="183849" rIns="183849" bIns="183849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id-ID" sz="1100" kern="1200" dirty="0"/>
                  <a:t>#4</a:t>
                </a: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id-ID" sz="1100" kern="1200" dirty="0"/>
                  <a:t>Masyarakat maritim Indonesia yang berdaya saing</a:t>
                </a: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EAE10E2-BE6C-40F6-EAE4-705231ADA28B}"/>
                  </a:ext>
                </a:extLst>
              </p:cNvPr>
              <p:cNvSpPr/>
              <p:nvPr/>
            </p:nvSpPr>
            <p:spPr>
              <a:xfrm>
                <a:off x="8648941" y="5251919"/>
                <a:ext cx="1160007" cy="1160007"/>
              </a:xfrm>
              <a:custGeom>
                <a:avLst/>
                <a:gdLst>
                  <a:gd name="connsiteX0" fmla="*/ 0 w 1160007"/>
                  <a:gd name="connsiteY0" fmla="*/ 580004 h 1160007"/>
                  <a:gd name="connsiteX1" fmla="*/ 580004 w 1160007"/>
                  <a:gd name="connsiteY1" fmla="*/ 0 h 1160007"/>
                  <a:gd name="connsiteX2" fmla="*/ 1160008 w 1160007"/>
                  <a:gd name="connsiteY2" fmla="*/ 580004 h 1160007"/>
                  <a:gd name="connsiteX3" fmla="*/ 580004 w 1160007"/>
                  <a:gd name="connsiteY3" fmla="*/ 1160008 h 1160007"/>
                  <a:gd name="connsiteX4" fmla="*/ 0 w 1160007"/>
                  <a:gd name="connsiteY4" fmla="*/ 580004 h 11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007" h="1160007">
                    <a:moveTo>
                      <a:pt x="0" y="580004"/>
                    </a:moveTo>
                    <a:cubicBezTo>
                      <a:pt x="0" y="259677"/>
                      <a:pt x="259677" y="0"/>
                      <a:pt x="580004" y="0"/>
                    </a:cubicBezTo>
                    <a:cubicBezTo>
                      <a:pt x="900331" y="0"/>
                      <a:pt x="1160008" y="259677"/>
                      <a:pt x="1160008" y="580004"/>
                    </a:cubicBezTo>
                    <a:cubicBezTo>
                      <a:pt x="1160008" y="900331"/>
                      <a:pt x="900331" y="1160008"/>
                      <a:pt x="580004" y="1160008"/>
                    </a:cubicBezTo>
                    <a:cubicBezTo>
                      <a:pt x="259677" y="1160008"/>
                      <a:pt x="0" y="900331"/>
                      <a:pt x="0" y="58000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3849" tIns="183849" rIns="183849" bIns="183849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id-ID" sz="1100" kern="1200" dirty="0"/>
                  <a:t>#5</a:t>
                </a:r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id-ID" sz="1100" kern="1200" dirty="0"/>
                  <a:t>Tatakelola maritim yang baik</a:t>
                </a: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9CB14A9-0213-4BB3-BE5A-3AA960990052}"/>
                  </a:ext>
                </a:extLst>
              </p:cNvPr>
              <p:cNvSpPr/>
              <p:nvPr/>
            </p:nvSpPr>
            <p:spPr>
              <a:xfrm>
                <a:off x="7086333" y="4349746"/>
                <a:ext cx="1160007" cy="1160007"/>
              </a:xfrm>
              <a:custGeom>
                <a:avLst/>
                <a:gdLst>
                  <a:gd name="connsiteX0" fmla="*/ 0 w 1160007"/>
                  <a:gd name="connsiteY0" fmla="*/ 580004 h 1160007"/>
                  <a:gd name="connsiteX1" fmla="*/ 580004 w 1160007"/>
                  <a:gd name="connsiteY1" fmla="*/ 0 h 1160007"/>
                  <a:gd name="connsiteX2" fmla="*/ 1160008 w 1160007"/>
                  <a:gd name="connsiteY2" fmla="*/ 580004 h 1160007"/>
                  <a:gd name="connsiteX3" fmla="*/ 580004 w 1160007"/>
                  <a:gd name="connsiteY3" fmla="*/ 1160008 h 1160007"/>
                  <a:gd name="connsiteX4" fmla="*/ 0 w 1160007"/>
                  <a:gd name="connsiteY4" fmla="*/ 580004 h 11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007" h="1160007">
                    <a:moveTo>
                      <a:pt x="0" y="580004"/>
                    </a:moveTo>
                    <a:cubicBezTo>
                      <a:pt x="0" y="259677"/>
                      <a:pt x="259677" y="0"/>
                      <a:pt x="580004" y="0"/>
                    </a:cubicBezTo>
                    <a:cubicBezTo>
                      <a:pt x="900331" y="0"/>
                      <a:pt x="1160008" y="259677"/>
                      <a:pt x="1160008" y="580004"/>
                    </a:cubicBezTo>
                    <a:cubicBezTo>
                      <a:pt x="1160008" y="900331"/>
                      <a:pt x="900331" y="1160008"/>
                      <a:pt x="580004" y="1160008"/>
                    </a:cubicBezTo>
                    <a:cubicBezTo>
                      <a:pt x="259677" y="1160008"/>
                      <a:pt x="0" y="900331"/>
                      <a:pt x="0" y="58000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2109" tIns="232109" rIns="232109" bIns="232109" numCol="1" spcCol="1270" anchor="ctr" anchorCtr="0">
                <a:noAutofit/>
              </a:bodyPr>
              <a:lstStyle/>
              <a:p>
                <a:pPr marL="0" lvl="0" indent="0" algn="ctr" defTabSz="2178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id-ID" sz="4900" kern="1200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0AD9A53-670F-C2AF-B0C8-6F8DE7677319}"/>
                  </a:ext>
                </a:extLst>
              </p:cNvPr>
              <p:cNvSpPr/>
              <p:nvPr/>
            </p:nvSpPr>
            <p:spPr>
              <a:xfrm>
                <a:off x="7078733" y="2539223"/>
                <a:ext cx="1160007" cy="1160007"/>
              </a:xfrm>
              <a:custGeom>
                <a:avLst/>
                <a:gdLst>
                  <a:gd name="connsiteX0" fmla="*/ 0 w 1160007"/>
                  <a:gd name="connsiteY0" fmla="*/ 580004 h 1160007"/>
                  <a:gd name="connsiteX1" fmla="*/ 580004 w 1160007"/>
                  <a:gd name="connsiteY1" fmla="*/ 0 h 1160007"/>
                  <a:gd name="connsiteX2" fmla="*/ 1160008 w 1160007"/>
                  <a:gd name="connsiteY2" fmla="*/ 580004 h 1160007"/>
                  <a:gd name="connsiteX3" fmla="*/ 580004 w 1160007"/>
                  <a:gd name="connsiteY3" fmla="*/ 1160008 h 1160007"/>
                  <a:gd name="connsiteX4" fmla="*/ 0 w 1160007"/>
                  <a:gd name="connsiteY4" fmla="*/ 580004 h 11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0007" h="1160007">
                    <a:moveTo>
                      <a:pt x="0" y="580004"/>
                    </a:moveTo>
                    <a:cubicBezTo>
                      <a:pt x="0" y="259677"/>
                      <a:pt x="259677" y="0"/>
                      <a:pt x="580004" y="0"/>
                    </a:cubicBezTo>
                    <a:cubicBezTo>
                      <a:pt x="900331" y="0"/>
                      <a:pt x="1160008" y="259677"/>
                      <a:pt x="1160008" y="580004"/>
                    </a:cubicBezTo>
                    <a:cubicBezTo>
                      <a:pt x="1160008" y="900331"/>
                      <a:pt x="900331" y="1160008"/>
                      <a:pt x="580004" y="1160008"/>
                    </a:cubicBezTo>
                    <a:cubicBezTo>
                      <a:pt x="259677" y="1160008"/>
                      <a:pt x="0" y="900331"/>
                      <a:pt x="0" y="580004"/>
                    </a:cubicBezTo>
                    <a:close/>
                  </a:path>
                </a:pathLst>
              </a:custGeom>
              <a:solidFill>
                <a:srgbClr val="1F4E79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2109" tIns="232109" rIns="232109" bIns="232109" numCol="1" spcCol="1270" anchor="ctr" anchorCtr="0">
                <a:noAutofit/>
              </a:bodyPr>
              <a:lstStyle/>
              <a:p>
                <a:pPr marL="0" lvl="0" indent="0" algn="ctr" defTabSz="2178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id-ID" sz="4900" kern="1200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550C-61E5-5679-CB76-D5DE3C62434F}"/>
                </a:ext>
              </a:extLst>
            </p:cNvPr>
            <p:cNvSpPr/>
            <p:nvPr/>
          </p:nvSpPr>
          <p:spPr>
            <a:xfrm>
              <a:off x="7295829" y="2720377"/>
              <a:ext cx="108103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1100" dirty="0">
                  <a:solidFill>
                    <a:schemeClr val="bg1"/>
                  </a:solidFill>
                </a:rPr>
                <a:t>#1</a:t>
              </a:r>
            </a:p>
            <a:p>
              <a:pPr algn="ctr"/>
              <a:r>
                <a:rPr lang="id-ID" sz="1100" dirty="0">
                  <a:solidFill>
                    <a:schemeClr val="bg1"/>
                  </a:solidFill>
                </a:rPr>
                <a:t>Pemerataan Pembangunan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4882376-FF1E-AB5D-D70F-338E3E5236D0}"/>
                </a:ext>
              </a:extLst>
            </p:cNvPr>
            <p:cNvSpPr/>
            <p:nvPr/>
          </p:nvSpPr>
          <p:spPr>
            <a:xfrm>
              <a:off x="7295828" y="4445929"/>
              <a:ext cx="1081033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1100" dirty="0">
                  <a:solidFill>
                    <a:schemeClr val="bg1"/>
                  </a:solidFill>
                </a:rPr>
                <a:t>#6</a:t>
              </a:r>
            </a:p>
            <a:p>
              <a:pPr algn="ctr"/>
              <a:r>
                <a:rPr lang="id-ID" sz="1100" dirty="0">
                  <a:solidFill>
                    <a:schemeClr val="bg1"/>
                  </a:solidFill>
                </a:rPr>
                <a:t>Kedaulatan maritim dalam arti luas secara efektif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0A78E8-2CCF-B7A0-4B62-8C5CC41378D4}"/>
                </a:ext>
              </a:extLst>
            </p:cNvPr>
            <p:cNvSpPr/>
            <p:nvPr/>
          </p:nvSpPr>
          <p:spPr>
            <a:xfrm>
              <a:off x="8655478" y="3320541"/>
              <a:ext cx="1526423" cy="1409279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id-ID" sz="800" b="1" dirty="0">
                  <a:solidFill>
                    <a:schemeClr val="bg1"/>
                  </a:solidFill>
                </a:rPr>
                <a:t>Tujuan #1</a:t>
              </a:r>
            </a:p>
            <a:p>
              <a:pPr algn="ctr"/>
              <a:r>
                <a:rPr lang="id-ID" sz="800" b="1" dirty="0">
                  <a:solidFill>
                    <a:schemeClr val="bg1"/>
                  </a:solidFill>
                </a:rPr>
                <a:t>Mewujudkan Indonesia</a:t>
              </a:r>
            </a:p>
            <a:p>
              <a:pPr algn="ctr"/>
              <a:r>
                <a:rPr lang="id-ID" sz="800" b="1" dirty="0">
                  <a:solidFill>
                    <a:schemeClr val="bg1"/>
                  </a:solidFill>
                </a:rPr>
                <a:t>Mmenjadi Negara Maritim yang kuat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DEB779-6249-67BF-78FD-61ED1FCC1C34}"/>
                </a:ext>
              </a:extLst>
            </p:cNvPr>
            <p:cNvSpPr/>
            <p:nvPr/>
          </p:nvSpPr>
          <p:spPr>
            <a:xfrm>
              <a:off x="8694578" y="3218168"/>
              <a:ext cx="1473593" cy="1454911"/>
            </a:xfrm>
            <a:prstGeom prst="rect">
              <a:avLst/>
            </a:prstGeom>
          </p:spPr>
          <p:txBody>
            <a:bodyPr wrap="none">
              <a:prstTxWarp prst="textArchDown">
                <a:avLst>
                  <a:gd name="adj" fmla="val 21525464"/>
                </a:avLst>
              </a:prstTxWarp>
              <a:spAutoFit/>
            </a:bodyPr>
            <a:lstStyle/>
            <a:p>
              <a:pPr algn="ctr"/>
              <a:r>
                <a:rPr lang="id-ID" sz="800" b="1" dirty="0">
                  <a:solidFill>
                    <a:schemeClr val="bg1"/>
                  </a:solidFill>
                </a:rPr>
                <a:t>Tujuan #2</a:t>
              </a:r>
            </a:p>
            <a:p>
              <a:pPr algn="ctr"/>
              <a:r>
                <a:rPr lang="id-ID" sz="800" b="1" dirty="0">
                  <a:solidFill>
                    <a:schemeClr val="bg1"/>
                  </a:solidFill>
                </a:rPr>
                <a:t>Mewujudkan Indonesia</a:t>
              </a:r>
            </a:p>
            <a:p>
              <a:pPr algn="ctr"/>
              <a:r>
                <a:rPr lang="id-ID" sz="800" b="1" dirty="0">
                  <a:solidFill>
                    <a:schemeClr val="bg1"/>
                  </a:solidFill>
                </a:rPr>
                <a:t>Menjadi Bangsa Bahari yang unggul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2112D3E-4A7D-05C9-E4D3-E72E3E75F93A}"/>
              </a:ext>
            </a:extLst>
          </p:cNvPr>
          <p:cNvSpPr txBox="1"/>
          <p:nvPr/>
        </p:nvSpPr>
        <p:spPr>
          <a:xfrm>
            <a:off x="558207" y="6499811"/>
            <a:ext cx="4147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Sumber</a:t>
            </a:r>
            <a:r>
              <a:rPr lang="en-US" sz="1100" dirty="0"/>
              <a:t>: </a:t>
            </a:r>
            <a:r>
              <a:rPr lang="en-US" sz="1100" dirty="0" err="1"/>
              <a:t>Simulasi</a:t>
            </a:r>
            <a:r>
              <a:rPr lang="en-US" sz="1100" dirty="0"/>
              <a:t> Internal </a:t>
            </a:r>
            <a:r>
              <a:rPr lang="en-US" sz="1100" dirty="0" err="1"/>
              <a:t>Kemenkomarves</a:t>
            </a:r>
            <a:endParaRPr lang="en-ID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477060-9E6B-5EEE-65DE-AAAE0E5A3F2D}"/>
              </a:ext>
            </a:extLst>
          </p:cNvPr>
          <p:cNvSpPr txBox="1"/>
          <p:nvPr/>
        </p:nvSpPr>
        <p:spPr>
          <a:xfrm>
            <a:off x="317463" y="1212102"/>
            <a:ext cx="11162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Dibutuhkan</a:t>
            </a:r>
            <a:r>
              <a:rPr lang="en-US" sz="1600" b="1" dirty="0"/>
              <a:t> </a:t>
            </a:r>
            <a:r>
              <a:rPr lang="en-US" sz="1600" b="1" dirty="0" err="1"/>
              <a:t>pertumbuhan</a:t>
            </a:r>
            <a:r>
              <a:rPr lang="en-US" sz="1600" b="1" dirty="0"/>
              <a:t> </a:t>
            </a:r>
            <a:r>
              <a:rPr lang="en-US" sz="1600" b="1" dirty="0" err="1"/>
              <a:t>ekonomi</a:t>
            </a:r>
            <a:r>
              <a:rPr lang="en-US" sz="1600" b="1" dirty="0"/>
              <a:t> di </a:t>
            </a:r>
            <a:r>
              <a:rPr lang="en-US" sz="1600" b="1" dirty="0" err="1"/>
              <a:t>kisaran</a:t>
            </a:r>
            <a:r>
              <a:rPr lang="en-US" sz="1600" b="1" dirty="0"/>
              <a:t> 6% </a:t>
            </a:r>
            <a:r>
              <a:rPr lang="en-US" sz="1600" b="1" dirty="0" err="1"/>
              <a:t>untuk</a:t>
            </a:r>
            <a:r>
              <a:rPr lang="en-US" sz="1600" b="1" dirty="0"/>
              <a:t> </a:t>
            </a:r>
            <a:r>
              <a:rPr lang="en-US" sz="1600" b="1" dirty="0" err="1"/>
              <a:t>dapat</a:t>
            </a:r>
            <a:r>
              <a:rPr lang="en-US" sz="1600" b="1" dirty="0"/>
              <a:t> </a:t>
            </a:r>
            <a:r>
              <a:rPr lang="en-US" sz="1600" b="1" dirty="0" err="1"/>
              <a:t>menjadi</a:t>
            </a:r>
            <a:r>
              <a:rPr lang="en-US" sz="1600" b="1" dirty="0"/>
              <a:t> negara </a:t>
            </a:r>
            <a:r>
              <a:rPr lang="en-US" sz="1600" b="1" dirty="0" err="1"/>
              <a:t>berpendapatan</a:t>
            </a:r>
            <a:r>
              <a:rPr lang="en-US" sz="1600" b="1" dirty="0"/>
              <a:t> </a:t>
            </a:r>
            <a:r>
              <a:rPr lang="en-US" sz="1600" b="1" dirty="0" err="1"/>
              <a:t>tinggi</a:t>
            </a:r>
            <a:r>
              <a:rPr lang="en-US" sz="1600" b="1" dirty="0"/>
              <a:t> </a:t>
            </a:r>
            <a:r>
              <a:rPr lang="en-US" sz="1600" b="1" dirty="0" err="1"/>
              <a:t>sebelum</a:t>
            </a:r>
            <a:r>
              <a:rPr lang="en-US" sz="1600" b="1" dirty="0"/>
              <a:t> </a:t>
            </a:r>
            <a:r>
              <a:rPr lang="en-US" sz="1600" b="1" dirty="0" err="1"/>
              <a:t>tahun</a:t>
            </a:r>
            <a:r>
              <a:rPr lang="en-US" sz="1600" b="1" dirty="0"/>
              <a:t> 2045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209408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2C983-E540-D3B2-4B4C-843CA5740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Mewujudkan</a:t>
            </a:r>
            <a:r>
              <a:rPr lang="en-US" dirty="0"/>
              <a:t> </a:t>
            </a:r>
            <a:r>
              <a:rPr lang="en-US" dirty="0" err="1"/>
              <a:t>Visi</a:t>
            </a:r>
            <a:r>
              <a:rPr lang="en-US" dirty="0"/>
              <a:t> 2045: </a:t>
            </a:r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Daya Maritim Harus </a:t>
            </a:r>
            <a:r>
              <a:rPr lang="en-US" dirty="0" err="1"/>
              <a:t>Dioptimalkan</a:t>
            </a:r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1FBA9A-1767-3D20-3C89-AFD9A27073F1}"/>
              </a:ext>
            </a:extLst>
          </p:cNvPr>
          <p:cNvSpPr/>
          <p:nvPr/>
        </p:nvSpPr>
        <p:spPr>
          <a:xfrm>
            <a:off x="0" y="1100775"/>
            <a:ext cx="12192000" cy="57572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Google Shape;120;g152b7b182f9_0_9">
            <a:extLst>
              <a:ext uri="{FF2B5EF4-FFF2-40B4-BE49-F238E27FC236}">
                <a16:creationId xmlns:a16="http://schemas.microsoft.com/office/drawing/2014/main" id="{B76F3169-D4DF-9594-F369-3DAF365AA73C}"/>
              </a:ext>
            </a:extLst>
          </p:cNvPr>
          <p:cNvSpPr txBox="1"/>
          <p:nvPr/>
        </p:nvSpPr>
        <p:spPr>
          <a:xfrm>
            <a:off x="8898200" y="2349388"/>
            <a:ext cx="290701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17.500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Pulau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2AEEC8-8091-5165-C9F0-4EF356841089}"/>
              </a:ext>
            </a:extLst>
          </p:cNvPr>
          <p:cNvSpPr txBox="1"/>
          <p:nvPr/>
        </p:nvSpPr>
        <p:spPr>
          <a:xfrm>
            <a:off x="9191951" y="3178034"/>
            <a:ext cx="2907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Garis Pantai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+108.000 km</a:t>
            </a:r>
          </a:p>
        </p:txBody>
      </p:sp>
      <p:sp>
        <p:nvSpPr>
          <p:cNvPr id="7" name="Google Shape;120;g152b7b182f9_0_9">
            <a:extLst>
              <a:ext uri="{FF2B5EF4-FFF2-40B4-BE49-F238E27FC236}">
                <a16:creationId xmlns:a16="http://schemas.microsoft.com/office/drawing/2014/main" id="{A18AECC7-F51F-D22B-44C5-7C57F0B001AE}"/>
              </a:ext>
            </a:extLst>
          </p:cNvPr>
          <p:cNvSpPr txBox="1"/>
          <p:nvPr/>
        </p:nvSpPr>
        <p:spPr>
          <a:xfrm>
            <a:off x="1492120" y="4892346"/>
            <a:ext cx="230384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Mega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Keanekaragaman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Hayati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8.500 Biota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Laut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20;g152b7b182f9_0_9">
            <a:extLst>
              <a:ext uri="{FF2B5EF4-FFF2-40B4-BE49-F238E27FC236}">
                <a16:creationId xmlns:a16="http://schemas.microsoft.com/office/drawing/2014/main" id="{5968D880-3E67-E90A-0E64-F7C5A94C2ACF}"/>
              </a:ext>
            </a:extLst>
          </p:cNvPr>
          <p:cNvSpPr txBox="1"/>
          <p:nvPr/>
        </p:nvSpPr>
        <p:spPr>
          <a:xfrm>
            <a:off x="5003903" y="4913739"/>
            <a:ext cx="262550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Potensi Produksi Perikanan Laut &gt;50 Juta Ton/Tahun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6C5948-F74C-22FA-6A1F-F3D9232D8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5404" y="4948681"/>
            <a:ext cx="620743" cy="620743"/>
          </a:xfrm>
          <a:prstGeom prst="rect">
            <a:avLst/>
          </a:prstGeom>
        </p:spPr>
      </p:pic>
      <p:pic>
        <p:nvPicPr>
          <p:cNvPr id="10" name="Graphic 35">
            <a:extLst>
              <a:ext uri="{FF2B5EF4-FFF2-40B4-BE49-F238E27FC236}">
                <a16:creationId xmlns:a16="http://schemas.microsoft.com/office/drawing/2014/main" id="{1C397411-81C6-CBAE-CE0E-DF219CEC6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241" y="5997042"/>
            <a:ext cx="619958" cy="619958"/>
          </a:xfrm>
          <a:prstGeom prst="rect">
            <a:avLst/>
          </a:prstGeom>
        </p:spPr>
      </p:pic>
      <p:pic>
        <p:nvPicPr>
          <p:cNvPr id="11" name="Graphic 10" descr="Wireless router with solid fill">
            <a:extLst>
              <a:ext uri="{FF2B5EF4-FFF2-40B4-BE49-F238E27FC236}">
                <a16:creationId xmlns:a16="http://schemas.microsoft.com/office/drawing/2014/main" id="{E3363EBF-2295-75E6-E251-325C85CAF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1382" y="4886205"/>
            <a:ext cx="753811" cy="753811"/>
          </a:xfrm>
          <a:prstGeom prst="rect">
            <a:avLst/>
          </a:prstGeom>
        </p:spPr>
      </p:pic>
      <p:sp>
        <p:nvSpPr>
          <p:cNvPr id="12" name="Google Shape;120;g152b7b182f9_0_9">
            <a:extLst>
              <a:ext uri="{FF2B5EF4-FFF2-40B4-BE49-F238E27FC236}">
                <a16:creationId xmlns:a16="http://schemas.microsoft.com/office/drawing/2014/main" id="{F24EAE46-45DF-0CB4-81C0-DE40CB0FCD9F}"/>
              </a:ext>
            </a:extLst>
          </p:cNvPr>
          <p:cNvSpPr txBox="1"/>
          <p:nvPr/>
        </p:nvSpPr>
        <p:spPr>
          <a:xfrm>
            <a:off x="9242485" y="4812588"/>
            <a:ext cx="277972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Kabel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Laut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Sepanjang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115.000 km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Mendukung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Arus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Digitalisasi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Nasional/Global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0;g152b7b182f9_0_9">
            <a:extLst>
              <a:ext uri="{FF2B5EF4-FFF2-40B4-BE49-F238E27FC236}">
                <a16:creationId xmlns:a16="http://schemas.microsoft.com/office/drawing/2014/main" id="{CB80F99A-0F73-5C41-44DC-7F740C1B4E5D}"/>
              </a:ext>
            </a:extLst>
          </p:cNvPr>
          <p:cNvSpPr txBox="1"/>
          <p:nvPr/>
        </p:nvSpPr>
        <p:spPr>
          <a:xfrm>
            <a:off x="5043838" y="5845372"/>
            <a:ext cx="258557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45%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Barang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Perdagangan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Dunia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Dikirim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melalui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Laut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Indonesia</a:t>
            </a:r>
          </a:p>
        </p:txBody>
      </p:sp>
      <p:sp>
        <p:nvSpPr>
          <p:cNvPr id="14" name="Google Shape;120;g152b7b182f9_0_9">
            <a:extLst>
              <a:ext uri="{FF2B5EF4-FFF2-40B4-BE49-F238E27FC236}">
                <a16:creationId xmlns:a16="http://schemas.microsoft.com/office/drawing/2014/main" id="{77DB8CBA-610A-0662-67AE-8ABAACBBB262}"/>
              </a:ext>
            </a:extLst>
          </p:cNvPr>
          <p:cNvSpPr txBox="1"/>
          <p:nvPr/>
        </p:nvSpPr>
        <p:spPr>
          <a:xfrm>
            <a:off x="9242485" y="5997042"/>
            <a:ext cx="258557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Potensi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Blue Carbon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dan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Energi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Baru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Terbarukan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20;g152b7b182f9_0_9">
            <a:extLst>
              <a:ext uri="{FF2B5EF4-FFF2-40B4-BE49-F238E27FC236}">
                <a16:creationId xmlns:a16="http://schemas.microsoft.com/office/drawing/2014/main" id="{1D191C20-5B33-FEE2-5A51-57E5E592D7D0}"/>
              </a:ext>
            </a:extLst>
          </p:cNvPr>
          <p:cNvSpPr txBox="1"/>
          <p:nvPr/>
        </p:nvSpPr>
        <p:spPr>
          <a:xfrm>
            <a:off x="1472902" y="5845373"/>
            <a:ext cx="258557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Potensi Produksi Perikanan Berkelanjutan 12 Juta Ton Per Tahun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raphic 15" descr="Coral with solid fill">
            <a:extLst>
              <a:ext uri="{FF2B5EF4-FFF2-40B4-BE49-F238E27FC236}">
                <a16:creationId xmlns:a16="http://schemas.microsoft.com/office/drawing/2014/main" id="{8D21FA94-5DF8-1108-E99C-9109C03F7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207" y="4843618"/>
            <a:ext cx="796398" cy="796398"/>
          </a:xfrm>
          <a:prstGeom prst="rect">
            <a:avLst/>
          </a:prstGeom>
        </p:spPr>
      </p:pic>
      <p:pic>
        <p:nvPicPr>
          <p:cNvPr id="17" name="Graphic 16" descr="Sail Boat (Like Pirate) with solid fill">
            <a:extLst>
              <a:ext uri="{FF2B5EF4-FFF2-40B4-BE49-F238E27FC236}">
                <a16:creationId xmlns:a16="http://schemas.microsoft.com/office/drawing/2014/main" id="{D2680C7D-9333-2853-44F7-13B17828D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44397" y="6014672"/>
            <a:ext cx="602328" cy="602328"/>
          </a:xfrm>
          <a:prstGeom prst="rect">
            <a:avLst/>
          </a:prstGeom>
        </p:spPr>
      </p:pic>
      <p:pic>
        <p:nvPicPr>
          <p:cNvPr id="18" name="Graphic 17" descr="Tree With Roots with solid fill">
            <a:extLst>
              <a:ext uri="{FF2B5EF4-FFF2-40B4-BE49-F238E27FC236}">
                <a16:creationId xmlns:a16="http://schemas.microsoft.com/office/drawing/2014/main" id="{421287F0-B26A-13EB-F187-043E2E0F7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88839" y="6014672"/>
            <a:ext cx="665205" cy="665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3F37A8-BD1F-8363-C6A4-8AB95BA716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9" y="1158877"/>
            <a:ext cx="8254629" cy="37118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972609-CF31-6A4B-07CD-7ACFACDCDD61}"/>
              </a:ext>
            </a:extLst>
          </p:cNvPr>
          <p:cNvSpPr txBox="1"/>
          <p:nvPr/>
        </p:nvSpPr>
        <p:spPr>
          <a:xfrm>
            <a:off x="9323313" y="1601214"/>
            <a:ext cx="3719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&gt;70% </a:t>
            </a:r>
            <a:r>
              <a:rPr lang="en-US" sz="2800" b="1" dirty="0" err="1">
                <a:solidFill>
                  <a:srgbClr val="FFC000"/>
                </a:solidFill>
              </a:rPr>
              <a:t>Laut</a:t>
            </a:r>
            <a:endParaRPr lang="en-ID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25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E33F3-E739-4EC6-E2A1-4F4BCDAC3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Sumber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Daya Maritim Masih Belum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Tergali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Optimal: Share PDB Maritim Masih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Rendah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dengan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Pertumbuhan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yang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Lebih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Rendah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dari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ova" panose="020B0504020202020204" pitchFamily="34" charset="0"/>
              </a:rPr>
              <a:t> PDB Total</a:t>
            </a:r>
            <a:endParaRPr lang="en-ID" sz="2000" dirty="0">
              <a:solidFill>
                <a:schemeClr val="tx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5B5E3-FA04-2915-B33A-6C393BD2AC2C}"/>
              </a:ext>
            </a:extLst>
          </p:cNvPr>
          <p:cNvSpPr txBox="1"/>
          <p:nvPr/>
        </p:nvSpPr>
        <p:spPr>
          <a:xfrm>
            <a:off x="386687" y="1226856"/>
            <a:ext cx="576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Kontribusi</a:t>
            </a:r>
            <a:r>
              <a:rPr lang="en-US" sz="1400" b="1" dirty="0"/>
              <a:t> PDB </a:t>
            </a:r>
            <a:r>
              <a:rPr lang="en-US" sz="1400" b="1" dirty="0" err="1"/>
              <a:t>Kemaritiman</a:t>
            </a:r>
            <a:r>
              <a:rPr lang="en-US" sz="1400" b="1" dirty="0"/>
              <a:t> </a:t>
            </a:r>
            <a:r>
              <a:rPr lang="en-US" sz="1400" b="1" dirty="0" err="1"/>
              <a:t>masih</a:t>
            </a:r>
            <a:r>
              <a:rPr lang="en-US" sz="1400" b="1" dirty="0"/>
              <a:t> </a:t>
            </a:r>
            <a:r>
              <a:rPr lang="en-US" sz="1400" b="1" dirty="0" err="1"/>
              <a:t>terbatas</a:t>
            </a:r>
            <a:r>
              <a:rPr lang="en-US" sz="1400" b="1" dirty="0"/>
              <a:t> – </a:t>
            </a:r>
          </a:p>
          <a:p>
            <a:pPr algn="ctr"/>
            <a:r>
              <a:rPr lang="en-US" sz="1400" b="1" dirty="0"/>
              <a:t>7,6% </a:t>
            </a:r>
            <a:r>
              <a:rPr lang="en-US" sz="1400" b="1" dirty="0" err="1"/>
              <a:t>dari</a:t>
            </a:r>
            <a:r>
              <a:rPr lang="en-US" sz="1400" b="1" dirty="0"/>
              <a:t> Total PDB Nasional</a:t>
            </a:r>
            <a:endParaRPr lang="en-ID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826FE-6266-CEED-67EC-2D0E8A65CE93}"/>
              </a:ext>
            </a:extLst>
          </p:cNvPr>
          <p:cNvSpPr txBox="1"/>
          <p:nvPr/>
        </p:nvSpPr>
        <p:spPr>
          <a:xfrm>
            <a:off x="6360695" y="1191895"/>
            <a:ext cx="576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Dengan</a:t>
            </a:r>
            <a:r>
              <a:rPr lang="en-US" sz="1400" b="1" dirty="0"/>
              <a:t> </a:t>
            </a:r>
            <a:r>
              <a:rPr lang="en-US" sz="1400" b="1" dirty="0" err="1"/>
              <a:t>pertumbuhan</a:t>
            </a:r>
            <a:r>
              <a:rPr lang="en-US" sz="1400" b="1" dirty="0"/>
              <a:t> PDB yang </a:t>
            </a:r>
            <a:r>
              <a:rPr lang="en-US" sz="1400" b="1" dirty="0" err="1"/>
              <a:t>lebih</a:t>
            </a:r>
            <a:r>
              <a:rPr lang="en-US" sz="1400" b="1" dirty="0"/>
              <a:t> </a:t>
            </a:r>
            <a:r>
              <a:rPr lang="en-US" sz="1400" b="1" dirty="0" err="1"/>
              <a:t>rendah</a:t>
            </a:r>
            <a:r>
              <a:rPr lang="en-US" sz="1400" b="1" dirty="0"/>
              <a:t> </a:t>
            </a:r>
            <a:r>
              <a:rPr lang="en-US" sz="1400" b="1" dirty="0" err="1"/>
              <a:t>dari</a:t>
            </a:r>
            <a:r>
              <a:rPr lang="en-US" sz="1400" b="1" dirty="0"/>
              <a:t> </a:t>
            </a:r>
          </a:p>
          <a:p>
            <a:pPr algn="ctr"/>
            <a:r>
              <a:rPr lang="en-US" sz="1400" b="1" dirty="0" err="1"/>
              <a:t>pertumbuhan</a:t>
            </a:r>
            <a:r>
              <a:rPr lang="en-US" sz="1400" b="1" dirty="0"/>
              <a:t> PDB Nasional </a:t>
            </a:r>
            <a:endParaRPr lang="en-ID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738AD-AE87-EE59-418D-7C4BE98D3891}"/>
              </a:ext>
            </a:extLst>
          </p:cNvPr>
          <p:cNvSpPr txBox="1"/>
          <p:nvPr/>
        </p:nvSpPr>
        <p:spPr>
          <a:xfrm>
            <a:off x="288758" y="6518132"/>
            <a:ext cx="4740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err="1"/>
              <a:t>Sumber</a:t>
            </a:r>
            <a:r>
              <a:rPr lang="en-US" sz="1100" i="1"/>
              <a:t>: </a:t>
            </a:r>
            <a:r>
              <a:rPr lang="en-US" sz="1100" i="1" err="1"/>
              <a:t>Estimasi</a:t>
            </a:r>
            <a:r>
              <a:rPr lang="en-US" sz="1100" i="1"/>
              <a:t> BPS, </a:t>
            </a:r>
            <a:r>
              <a:rPr lang="en-US" sz="1100" i="1" err="1"/>
              <a:t>Kemenko</a:t>
            </a:r>
            <a:r>
              <a:rPr lang="en-US" sz="1100" i="1"/>
              <a:t> </a:t>
            </a:r>
            <a:r>
              <a:rPr lang="en-US" sz="1100" i="1" err="1"/>
              <a:t>Marves</a:t>
            </a:r>
            <a:r>
              <a:rPr lang="en-US" sz="1100" i="1"/>
              <a:t> (Angka Sangat </a:t>
            </a:r>
            <a:r>
              <a:rPr lang="en-US" sz="1100" i="1" err="1"/>
              <a:t>Sementara</a:t>
            </a:r>
            <a:r>
              <a:rPr lang="en-US" sz="1100" i="1"/>
              <a:t>)</a:t>
            </a:r>
            <a:endParaRPr lang="en-ID" sz="1100" i="1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AE6ED6C-0B75-B597-F35A-658A129746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218993"/>
              </p:ext>
            </p:extLst>
          </p:nvPr>
        </p:nvGraphicFramePr>
        <p:xfrm>
          <a:off x="386687" y="1802454"/>
          <a:ext cx="5807631" cy="4583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차트 7">
            <a:extLst>
              <a:ext uri="{FF2B5EF4-FFF2-40B4-BE49-F238E27FC236}">
                <a16:creationId xmlns:a16="http://schemas.microsoft.com/office/drawing/2014/main" id="{5C1C9431-F239-7BE5-1FDB-EFC419999F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182642"/>
              </p:ext>
            </p:extLst>
          </p:nvPr>
        </p:nvGraphicFramePr>
        <p:xfrm>
          <a:off x="6271321" y="1802453"/>
          <a:ext cx="5765533" cy="4533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55EE6A2-DAB6-7E18-9583-90CD0CAEFA6B}"/>
              </a:ext>
            </a:extLst>
          </p:cNvPr>
          <p:cNvSpPr txBox="1"/>
          <p:nvPr/>
        </p:nvSpPr>
        <p:spPr>
          <a:xfrm>
            <a:off x="7046556" y="5947833"/>
            <a:ext cx="2057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err="1"/>
              <a:t>Pertumbuhan</a:t>
            </a:r>
            <a:r>
              <a:rPr lang="en-GB" sz="1200" dirty="0"/>
              <a:t> PDB Maritim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271EE9-9376-DBA4-D9F9-8124164A79F7}"/>
              </a:ext>
            </a:extLst>
          </p:cNvPr>
          <p:cNvSpPr txBox="1"/>
          <p:nvPr/>
        </p:nvSpPr>
        <p:spPr>
          <a:xfrm>
            <a:off x="9789745" y="5947833"/>
            <a:ext cx="2057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err="1"/>
              <a:t>Pertembuhan</a:t>
            </a:r>
            <a:r>
              <a:rPr lang="en-GB" sz="1200" dirty="0"/>
              <a:t> PDB Nasional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381107-FA8A-12DF-D81E-EE3B967388F3}"/>
              </a:ext>
            </a:extLst>
          </p:cNvPr>
          <p:cNvSpPr txBox="1"/>
          <p:nvPr/>
        </p:nvSpPr>
        <p:spPr>
          <a:xfrm rot="16200000">
            <a:off x="-503512" y="3426517"/>
            <a:ext cx="2057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Rp </a:t>
            </a:r>
            <a:r>
              <a:rPr lang="en-GB" sz="1100" dirty="0" err="1"/>
              <a:t>Trilliun</a:t>
            </a:r>
            <a:endParaRPr lang="en-GB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5263A0-6996-6074-873F-9AED2F0B4A75}"/>
              </a:ext>
            </a:extLst>
          </p:cNvPr>
          <p:cNvSpPr txBox="1"/>
          <p:nvPr/>
        </p:nvSpPr>
        <p:spPr>
          <a:xfrm rot="5400000">
            <a:off x="5040518" y="3480923"/>
            <a:ext cx="20574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Percent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52E9F-C3DF-2B4D-9766-C9F03681FF2A}"/>
              </a:ext>
            </a:extLst>
          </p:cNvPr>
          <p:cNvSpPr txBox="1"/>
          <p:nvPr/>
        </p:nvSpPr>
        <p:spPr>
          <a:xfrm>
            <a:off x="2757102" y="1878753"/>
            <a:ext cx="45659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/>
              <a:t>Nilai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7EE54E-EC2E-CCB4-3202-B44DAB77C9E6}"/>
              </a:ext>
            </a:extLst>
          </p:cNvPr>
          <p:cNvSpPr txBox="1"/>
          <p:nvPr/>
        </p:nvSpPr>
        <p:spPr>
          <a:xfrm>
            <a:off x="3481002" y="1879881"/>
            <a:ext cx="104333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 err="1"/>
              <a:t>Kontribusi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9339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655513B4-FC89-3891-6D01-9E88639F4602}"/>
              </a:ext>
            </a:extLst>
          </p:cNvPr>
          <p:cNvSpPr/>
          <p:nvPr/>
        </p:nvSpPr>
        <p:spPr>
          <a:xfrm>
            <a:off x="0" y="4749807"/>
            <a:ext cx="12192000" cy="2082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B82BA3-13AB-6816-7B38-EA411EF2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Salah </a:t>
            </a:r>
            <a:r>
              <a:rPr lang="en-US" sz="2000" dirty="0" err="1"/>
              <a:t>Satunya</a:t>
            </a:r>
            <a:r>
              <a:rPr lang="en-US" sz="2000" dirty="0"/>
              <a:t> </a:t>
            </a:r>
            <a:r>
              <a:rPr lang="en-US" sz="2000" dirty="0" err="1"/>
              <a:t>Dikarenakan</a:t>
            </a:r>
            <a:r>
              <a:rPr lang="en-US" sz="2000" dirty="0"/>
              <a:t> </a:t>
            </a:r>
            <a:r>
              <a:rPr lang="en-US" sz="2000" dirty="0" err="1"/>
              <a:t>Rendahnya</a:t>
            </a:r>
            <a:r>
              <a:rPr lang="en-US" sz="2000" dirty="0"/>
              <a:t> </a:t>
            </a:r>
            <a:r>
              <a:rPr lang="en-US" sz="2000" dirty="0" err="1"/>
              <a:t>Kontribusi</a:t>
            </a:r>
            <a:r>
              <a:rPr lang="en-US" sz="2000" dirty="0"/>
              <a:t> </a:t>
            </a:r>
            <a:r>
              <a:rPr lang="en-US" sz="2000" dirty="0" err="1"/>
              <a:t>Industri</a:t>
            </a:r>
            <a:r>
              <a:rPr lang="en-US" sz="2000" dirty="0"/>
              <a:t> Maritim, </a:t>
            </a:r>
            <a:r>
              <a:rPr lang="en-US" sz="2000" dirty="0" err="1"/>
              <a:t>Padahal</a:t>
            </a:r>
            <a:r>
              <a:rPr lang="en-US" sz="2000" dirty="0"/>
              <a:t> </a:t>
            </a:r>
            <a:r>
              <a:rPr lang="en-US" sz="2000" dirty="0" err="1"/>
              <a:t>Potensi</a:t>
            </a:r>
            <a:r>
              <a:rPr lang="en-US" dirty="0"/>
              <a:t> </a:t>
            </a:r>
            <a:r>
              <a:rPr lang="en-US" dirty="0" err="1"/>
              <a:t>Industrialisasi</a:t>
            </a:r>
            <a:r>
              <a:rPr lang="en-US" dirty="0"/>
              <a:t> dan </a:t>
            </a:r>
            <a:r>
              <a:rPr lang="en-US" dirty="0" err="1"/>
              <a:t>Hilirisasi</a:t>
            </a:r>
            <a:r>
              <a:rPr lang="en-US" dirty="0"/>
              <a:t> Sangat Tinggi</a:t>
            </a:r>
            <a:endParaRPr lang="en-ID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AF1053-A1FA-A171-B903-39350C52A6C7}"/>
              </a:ext>
            </a:extLst>
          </p:cNvPr>
          <p:cNvSpPr/>
          <p:nvPr/>
        </p:nvSpPr>
        <p:spPr>
          <a:xfrm>
            <a:off x="5687745" y="1298644"/>
            <a:ext cx="4522838" cy="7125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4DC08-CE90-E9E9-76B4-778A84AC99F6}"/>
              </a:ext>
            </a:extLst>
          </p:cNvPr>
          <p:cNvSpPr txBox="1"/>
          <p:nvPr/>
        </p:nvSpPr>
        <p:spPr>
          <a:xfrm>
            <a:off x="481719" y="3586733"/>
            <a:ext cx="1235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 err="1"/>
              <a:t>Perikanan</a:t>
            </a:r>
            <a:r>
              <a:rPr lang="en-ID" sz="1100" b="1" dirty="0"/>
              <a:t> dan </a:t>
            </a:r>
            <a:r>
              <a:rPr lang="en-ID" sz="1100" b="1" dirty="0" err="1"/>
              <a:t>Budidaya</a:t>
            </a:r>
            <a:r>
              <a:rPr lang="en-ID" sz="1100" b="1" dirty="0"/>
              <a:t> Maritim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04D27-5B97-83E1-B81D-3BCC1845B8B0}"/>
              </a:ext>
            </a:extLst>
          </p:cNvPr>
          <p:cNvSpPr txBox="1"/>
          <p:nvPr/>
        </p:nvSpPr>
        <p:spPr>
          <a:xfrm>
            <a:off x="1611340" y="3600562"/>
            <a:ext cx="1069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 err="1"/>
              <a:t>Sumber</a:t>
            </a:r>
            <a:r>
              <a:rPr lang="en-ID" sz="1100" b="1" dirty="0"/>
              <a:t> </a:t>
            </a:r>
            <a:r>
              <a:rPr lang="en-ID" sz="1100" b="1" dirty="0" err="1"/>
              <a:t>Daya</a:t>
            </a:r>
            <a:r>
              <a:rPr lang="en-ID" sz="1100" b="1" dirty="0"/>
              <a:t> </a:t>
            </a:r>
            <a:r>
              <a:rPr lang="en-ID" sz="1100" b="1" dirty="0" err="1"/>
              <a:t>Energi</a:t>
            </a:r>
            <a:r>
              <a:rPr lang="en-ID" sz="1100" b="1" dirty="0"/>
              <a:t> Maritim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189FB-F486-B7EF-F48E-E05B6DE61BEA}"/>
              </a:ext>
            </a:extLst>
          </p:cNvPr>
          <p:cNvSpPr txBox="1"/>
          <p:nvPr/>
        </p:nvSpPr>
        <p:spPr>
          <a:xfrm>
            <a:off x="2551145" y="3607827"/>
            <a:ext cx="1017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 err="1"/>
              <a:t>Transportasi</a:t>
            </a:r>
            <a:r>
              <a:rPr lang="en-ID" sz="1100" b="1" dirty="0"/>
              <a:t> &amp; </a:t>
            </a:r>
            <a:r>
              <a:rPr lang="en-ID" sz="1100" b="1" dirty="0" err="1"/>
              <a:t>Aktivitas</a:t>
            </a:r>
            <a:r>
              <a:rPr lang="en-ID" sz="1100" b="1" dirty="0"/>
              <a:t> </a:t>
            </a:r>
            <a:r>
              <a:rPr lang="en-ID" sz="1100" b="1" dirty="0" err="1"/>
              <a:t>Penunjang</a:t>
            </a:r>
            <a:r>
              <a:rPr lang="en-ID" sz="1100" b="1" dirty="0"/>
              <a:t> Maritim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DFC61-CB99-BF09-6695-4499475F4231}"/>
              </a:ext>
            </a:extLst>
          </p:cNvPr>
          <p:cNvSpPr txBox="1"/>
          <p:nvPr/>
        </p:nvSpPr>
        <p:spPr>
          <a:xfrm>
            <a:off x="3386246" y="3621309"/>
            <a:ext cx="1069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/>
              <a:t>Industri </a:t>
            </a:r>
            <a:r>
              <a:rPr lang="en-ID" sz="1100" b="1" dirty="0" err="1"/>
              <a:t>Kemaritiman</a:t>
            </a:r>
            <a:r>
              <a:rPr lang="en-ID" sz="1100" b="1" dirty="0"/>
              <a:t> </a:t>
            </a:r>
            <a:r>
              <a:rPr lang="en-ID" sz="1100" b="1" dirty="0" err="1"/>
              <a:t>Lainnya</a:t>
            </a:r>
            <a:endParaRPr lang="en-ID" sz="11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E0AA6-C895-CB30-C0C6-BB5A5B774AC6}"/>
              </a:ext>
            </a:extLst>
          </p:cNvPr>
          <p:cNvSpPr txBox="1"/>
          <p:nvPr/>
        </p:nvSpPr>
        <p:spPr>
          <a:xfrm>
            <a:off x="4289819" y="3619848"/>
            <a:ext cx="1069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 err="1"/>
              <a:t>Perdagangan</a:t>
            </a:r>
            <a:r>
              <a:rPr lang="en-ID" sz="1100" b="1" dirty="0"/>
              <a:t> Maritim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D5B71-8809-A384-17A7-42B4EA0C768C}"/>
              </a:ext>
            </a:extLst>
          </p:cNvPr>
          <p:cNvSpPr txBox="1"/>
          <p:nvPr/>
        </p:nvSpPr>
        <p:spPr>
          <a:xfrm>
            <a:off x="5208437" y="3635329"/>
            <a:ext cx="1069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 err="1"/>
              <a:t>Sumber</a:t>
            </a:r>
            <a:r>
              <a:rPr lang="en-ID" sz="1100" b="1" dirty="0"/>
              <a:t> </a:t>
            </a:r>
            <a:r>
              <a:rPr lang="en-ID" sz="1100" b="1" dirty="0" err="1"/>
              <a:t>Daya</a:t>
            </a:r>
            <a:r>
              <a:rPr lang="en-ID" sz="1100" b="1" dirty="0"/>
              <a:t> Mineral Maritim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9A26F-E494-DE11-FB23-6D1B78FC4ABC}"/>
              </a:ext>
            </a:extLst>
          </p:cNvPr>
          <p:cNvSpPr txBox="1"/>
          <p:nvPr/>
        </p:nvSpPr>
        <p:spPr>
          <a:xfrm>
            <a:off x="6141310" y="3630333"/>
            <a:ext cx="1069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/>
              <a:t>Industri </a:t>
            </a:r>
            <a:r>
              <a:rPr lang="en-ID" sz="1100" b="1" dirty="0" err="1"/>
              <a:t>Pengolahan</a:t>
            </a:r>
            <a:r>
              <a:rPr lang="en-ID" sz="1100" b="1" dirty="0"/>
              <a:t> Maritim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77BA57-4F35-09CB-CD8B-2B4A57074F07}"/>
              </a:ext>
            </a:extLst>
          </p:cNvPr>
          <p:cNvSpPr txBox="1"/>
          <p:nvPr/>
        </p:nvSpPr>
        <p:spPr>
          <a:xfrm>
            <a:off x="7017008" y="3630333"/>
            <a:ext cx="1069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/>
              <a:t>Jasa Maritim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324621-4B44-169B-F68C-0545275BBF8C}"/>
              </a:ext>
            </a:extLst>
          </p:cNvPr>
          <p:cNvSpPr txBox="1"/>
          <p:nvPr/>
        </p:nvSpPr>
        <p:spPr>
          <a:xfrm>
            <a:off x="7924923" y="3635329"/>
            <a:ext cx="1069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 err="1"/>
              <a:t>Wisata</a:t>
            </a:r>
            <a:r>
              <a:rPr lang="en-ID" sz="1100" b="1" dirty="0"/>
              <a:t> </a:t>
            </a:r>
            <a:r>
              <a:rPr lang="en-ID" sz="1100" b="1" dirty="0" err="1"/>
              <a:t>Bahari</a:t>
            </a:r>
            <a:endParaRPr lang="en-ID" sz="11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170D82-DC65-5583-1FED-BC22AE036A60}"/>
              </a:ext>
            </a:extLst>
          </p:cNvPr>
          <p:cNvSpPr txBox="1"/>
          <p:nvPr/>
        </p:nvSpPr>
        <p:spPr>
          <a:xfrm>
            <a:off x="8931816" y="3635329"/>
            <a:ext cx="1069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 err="1"/>
              <a:t>Konstruksi</a:t>
            </a:r>
            <a:r>
              <a:rPr lang="en-ID" sz="1100" b="1" dirty="0"/>
              <a:t> Maritim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5F023-75DC-D62D-6C49-7B6A1E21E89D}"/>
              </a:ext>
            </a:extLst>
          </p:cNvPr>
          <p:cNvSpPr txBox="1"/>
          <p:nvPr/>
        </p:nvSpPr>
        <p:spPr>
          <a:xfrm>
            <a:off x="9738521" y="3568060"/>
            <a:ext cx="119424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/>
              <a:t>Industri </a:t>
            </a:r>
            <a:r>
              <a:rPr lang="en-ID" sz="1100" b="1" dirty="0" err="1"/>
              <a:t>Pembuatan</a:t>
            </a:r>
            <a:r>
              <a:rPr lang="en-ID" sz="1100" b="1" dirty="0"/>
              <a:t>, </a:t>
            </a:r>
            <a:r>
              <a:rPr lang="en-ID" sz="1100" b="1" dirty="0" err="1"/>
              <a:t>Pemeliharaan</a:t>
            </a:r>
            <a:r>
              <a:rPr lang="en-ID" sz="1100" b="1" dirty="0"/>
              <a:t> &amp; Jasa </a:t>
            </a:r>
            <a:r>
              <a:rPr lang="en-ID" sz="1100" b="1" dirty="0" err="1"/>
              <a:t>Perbaikan</a:t>
            </a:r>
            <a:r>
              <a:rPr lang="en-ID" sz="1100" b="1" dirty="0"/>
              <a:t> </a:t>
            </a:r>
            <a:r>
              <a:rPr lang="en-ID" sz="1100" b="1" dirty="0" err="1"/>
              <a:t>Kapal</a:t>
            </a:r>
            <a:endParaRPr lang="en-ID" sz="11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F19B7E-817E-56DB-722D-5BCFBAC7AD12}"/>
              </a:ext>
            </a:extLst>
          </p:cNvPr>
          <p:cNvSpPr txBox="1"/>
          <p:nvPr/>
        </p:nvSpPr>
        <p:spPr>
          <a:xfrm>
            <a:off x="10773025" y="3600562"/>
            <a:ext cx="11942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b="1" dirty="0" err="1"/>
              <a:t>Energi</a:t>
            </a:r>
            <a:r>
              <a:rPr lang="en-ID" sz="1100" b="1" dirty="0"/>
              <a:t> Baru dan </a:t>
            </a:r>
            <a:r>
              <a:rPr lang="en-ID" sz="1100" b="1" dirty="0" err="1"/>
              <a:t>Terbarukan</a:t>
            </a:r>
            <a:r>
              <a:rPr lang="en-ID" sz="1100" b="1" dirty="0"/>
              <a:t> Maritim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78EE31-E3BC-2E0B-B12B-FC2175601076}"/>
              </a:ext>
            </a:extLst>
          </p:cNvPr>
          <p:cNvGrpSpPr/>
          <p:nvPr/>
        </p:nvGrpSpPr>
        <p:grpSpPr>
          <a:xfrm>
            <a:off x="385402" y="1282668"/>
            <a:ext cx="11147541" cy="2511254"/>
            <a:chOff x="416753" y="1242054"/>
            <a:chExt cx="11147541" cy="3446172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88A656EB-191D-AE35-83EB-EB82A637EF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40099" y="1256092"/>
            <a:ext cx="10824195" cy="32694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5A19B0-CEF1-383F-845D-F2F70DEBEBC1}"/>
                </a:ext>
              </a:extLst>
            </p:cNvPr>
            <p:cNvGrpSpPr/>
            <p:nvPr/>
          </p:nvGrpSpPr>
          <p:grpSpPr>
            <a:xfrm>
              <a:off x="513070" y="1242054"/>
              <a:ext cx="4881618" cy="3068473"/>
              <a:chOff x="646566" y="2855211"/>
              <a:chExt cx="4881618" cy="245781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E28C6B2-92FC-9D2B-3325-A25814859933}"/>
                  </a:ext>
                </a:extLst>
              </p:cNvPr>
              <p:cNvSpPr/>
              <p:nvPr/>
            </p:nvSpPr>
            <p:spPr>
              <a:xfrm>
                <a:off x="646566" y="2855211"/>
                <a:ext cx="3886890" cy="2452301"/>
              </a:xfrm>
              <a:prstGeom prst="rect">
                <a:avLst/>
              </a:prstGeom>
              <a:solidFill>
                <a:schemeClr val="bg1">
                  <a:alpha val="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31CE8D99-07A5-A24A-CA76-A21CB96BE60D}"/>
                  </a:ext>
                </a:extLst>
              </p:cNvPr>
              <p:cNvSpPr/>
              <p:nvPr/>
            </p:nvSpPr>
            <p:spPr>
              <a:xfrm>
                <a:off x="4599484" y="5129909"/>
                <a:ext cx="928700" cy="18311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>
                  <a:solidFill>
                    <a:schemeClr val="tx1"/>
                  </a:solidFill>
                  <a:latin typeface="Calibri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EE4C0E-94A1-680F-AFDB-5EB6C02F623E}"/>
                  </a:ext>
                </a:extLst>
              </p:cNvPr>
              <p:cNvSpPr/>
              <p:nvPr/>
            </p:nvSpPr>
            <p:spPr>
              <a:xfrm>
                <a:off x="989989" y="2873130"/>
                <a:ext cx="753732" cy="372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nklin Gothic Medium Cond" panose="020B0606030402020204" pitchFamily="34" charset="0"/>
                  </a:rPr>
                  <a:t>29,11</a:t>
                </a:r>
                <a:r>
                  <a:rPr lang="en-US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nklin Gothic Medium Cond" panose="020B0606030402020204" pitchFamily="34" charset="0"/>
                  </a:rPr>
                  <a:t>%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9D9DBC8-7671-AF72-499B-B60E0957A80D}"/>
                  </a:ext>
                </a:extLst>
              </p:cNvPr>
              <p:cNvSpPr/>
              <p:nvPr/>
            </p:nvSpPr>
            <p:spPr>
              <a:xfrm>
                <a:off x="2237754" y="3156756"/>
                <a:ext cx="767069" cy="372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nklin Gothic Medium Cond" panose="020B0606030402020204" pitchFamily="34" charset="0"/>
                  </a:rPr>
                  <a:t>24,98</a:t>
                </a:r>
                <a:r>
                  <a:rPr lang="en-US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nklin Gothic Medium Cond" panose="020B0606030402020204" pitchFamily="34" charset="0"/>
                  </a:rPr>
                  <a:t>%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DEB5470-E741-A281-F096-0DD005DE2BE9}"/>
                  </a:ext>
                </a:extLst>
              </p:cNvPr>
              <p:cNvSpPr/>
              <p:nvPr/>
            </p:nvSpPr>
            <p:spPr>
              <a:xfrm>
                <a:off x="3052272" y="4209099"/>
                <a:ext cx="668773" cy="3721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nklin Gothic Medium Cond" panose="020B0606030402020204" pitchFamily="34" charset="0"/>
                  </a:rPr>
                  <a:t>9,78</a:t>
                </a:r>
                <a:r>
                  <a:rPr lang="en-US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ranklin Gothic Medium Cond" panose="020B0606030402020204" pitchFamily="34" charset="0"/>
                  </a:rPr>
                  <a:t>%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8CFB08-04B1-B623-86DD-360EEBDF244B}"/>
                </a:ext>
              </a:extLst>
            </p:cNvPr>
            <p:cNvSpPr/>
            <p:nvPr/>
          </p:nvSpPr>
          <p:spPr>
            <a:xfrm>
              <a:off x="3711579" y="3101614"/>
              <a:ext cx="561372" cy="380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7,90%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381C9EF-F799-0F97-F7DA-C5380EBE8745}"/>
                </a:ext>
              </a:extLst>
            </p:cNvPr>
            <p:cNvSpPr/>
            <p:nvPr/>
          </p:nvSpPr>
          <p:spPr>
            <a:xfrm>
              <a:off x="4604376" y="3174956"/>
              <a:ext cx="561372" cy="380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7,83%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1D3D25-9177-7449-8BCD-5FC818C82DAE}"/>
                </a:ext>
              </a:extLst>
            </p:cNvPr>
            <p:cNvSpPr/>
            <p:nvPr/>
          </p:nvSpPr>
          <p:spPr>
            <a:xfrm>
              <a:off x="5513404" y="3450540"/>
              <a:ext cx="561372" cy="380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4,88%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BE7056-C15E-0AC8-6263-AC3521C83816}"/>
                </a:ext>
              </a:extLst>
            </p:cNvPr>
            <p:cNvSpPr/>
            <p:nvPr/>
          </p:nvSpPr>
          <p:spPr>
            <a:xfrm>
              <a:off x="6412605" y="3559917"/>
              <a:ext cx="552139" cy="380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4,13%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87896A-A2A5-F30C-84B9-7B8AC0412702}"/>
                </a:ext>
              </a:extLst>
            </p:cNvPr>
            <p:cNvSpPr/>
            <p:nvPr/>
          </p:nvSpPr>
          <p:spPr>
            <a:xfrm>
              <a:off x="7291474" y="3569583"/>
              <a:ext cx="547842" cy="380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4,16%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5F5A18-86E3-F710-B284-AF90C55C17F2}"/>
                </a:ext>
              </a:extLst>
            </p:cNvPr>
            <p:cNvSpPr/>
            <p:nvPr/>
          </p:nvSpPr>
          <p:spPr>
            <a:xfrm>
              <a:off x="8217206" y="3591967"/>
              <a:ext cx="561372" cy="380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4,00%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307DF4B-1680-50E4-6375-83F4EEA1158D}"/>
                </a:ext>
              </a:extLst>
            </p:cNvPr>
            <p:cNvSpPr/>
            <p:nvPr/>
          </p:nvSpPr>
          <p:spPr>
            <a:xfrm>
              <a:off x="9192550" y="3813573"/>
              <a:ext cx="557717" cy="380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1,26%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B3EA4BA-428A-0F79-9ED8-6BF09EA4683C}"/>
                </a:ext>
              </a:extLst>
            </p:cNvPr>
            <p:cNvSpPr/>
            <p:nvPr/>
          </p:nvSpPr>
          <p:spPr>
            <a:xfrm>
              <a:off x="10182303" y="3855024"/>
              <a:ext cx="550343" cy="380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0,74%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8771704-159E-FEF6-A922-231A3DDED270}"/>
                </a:ext>
              </a:extLst>
            </p:cNvPr>
            <p:cNvSpPr/>
            <p:nvPr/>
          </p:nvSpPr>
          <p:spPr>
            <a:xfrm>
              <a:off x="11175584" y="3950547"/>
              <a:ext cx="367408" cy="3801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Medium Cond" panose="020B0606030402020204" pitchFamily="34" charset="0"/>
                </a:rPr>
                <a:t>0%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A20F83-50F2-719D-5FB7-FF10AC37B8DF}"/>
                </a:ext>
              </a:extLst>
            </p:cNvPr>
            <p:cNvSpPr txBox="1"/>
            <p:nvPr/>
          </p:nvSpPr>
          <p:spPr>
            <a:xfrm>
              <a:off x="7065665" y="4371457"/>
              <a:ext cx="1069450" cy="31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900" b="1" dirty="0">
                  <a:solidFill>
                    <a:schemeClr val="bg1"/>
                  </a:solidFill>
                </a:rPr>
                <a:t>Jasa Maritim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7F5E6A7-96B7-8170-AEC5-93915A802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753" y="1661718"/>
              <a:ext cx="1687505" cy="269621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5899176-ED4F-AAEE-B954-5ECFD2843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3124" y="2038115"/>
              <a:ext cx="1319130" cy="232047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6AFB524-21A6-1E0E-CF8E-1BC9CB5A9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1168" y="3402266"/>
              <a:ext cx="1006687" cy="93745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FD50825-AA66-7067-34A5-73CD92CF7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6864" y="3583433"/>
              <a:ext cx="968584" cy="7556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BC30E7A-BC9E-C516-6795-39511EA6C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4031" y="3634251"/>
              <a:ext cx="1020387" cy="70395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E9E0579-FC8C-6677-2FA7-29C52E64A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9616" y="3865058"/>
              <a:ext cx="1016928" cy="47463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101047C-758D-7A31-E2D2-F7A8F05A4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89967" y="3925217"/>
              <a:ext cx="1090727" cy="41649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3464B49-0460-CF18-9F64-F8F9B97DE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3821" y="3924496"/>
              <a:ext cx="1135148" cy="41649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DD21D82-5CFA-0872-BD2C-1F6AE008F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73580" y="3952048"/>
              <a:ext cx="1135148" cy="38552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09E3608-5CC7-D3C7-975E-305569DE4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16246" y="4211721"/>
              <a:ext cx="1135148" cy="12805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30FCB3-8DDF-0E32-538D-58A3061C5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31" b="99592" l="5556" r="98413">
                          <a14:foregroundMark x1="51984" y1="6939" x2="51984" y2="6939"/>
                          <a14:foregroundMark x1="30159" y1="93878" x2="30159" y2="93878"/>
                          <a14:foregroundMark x1="8333" y1="96735" x2="8333" y2="96735"/>
                          <a14:foregroundMark x1="5556" y1="97959" x2="5556" y2="97959"/>
                          <a14:foregroundMark x1="94841" y1="99592" x2="94841" y2="99592"/>
                          <a14:foregroundMark x1="98413" y1="99592" x2="98413" y2="995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36020" y="4259684"/>
              <a:ext cx="1135148" cy="76599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CDD9D76-4722-B992-CA92-AF089430AFD8}"/>
              </a:ext>
            </a:extLst>
          </p:cNvPr>
          <p:cNvSpPr/>
          <p:nvPr/>
        </p:nvSpPr>
        <p:spPr>
          <a:xfrm>
            <a:off x="6185560" y="2342190"/>
            <a:ext cx="1015161" cy="2082553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CEA220-147C-DD70-84E2-FECA7E975926}"/>
              </a:ext>
            </a:extLst>
          </p:cNvPr>
          <p:cNvSpPr/>
          <p:nvPr/>
        </p:nvSpPr>
        <p:spPr>
          <a:xfrm>
            <a:off x="9787143" y="2376763"/>
            <a:ext cx="1105924" cy="2130016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86B2F2-CFD8-76A7-F99C-90031EDE758B}"/>
              </a:ext>
            </a:extLst>
          </p:cNvPr>
          <p:cNvSpPr txBox="1"/>
          <p:nvPr/>
        </p:nvSpPr>
        <p:spPr>
          <a:xfrm>
            <a:off x="4842894" y="1451198"/>
            <a:ext cx="6198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“</a:t>
            </a:r>
            <a:r>
              <a:rPr lang="en-US" sz="1600" b="1" dirty="0" err="1"/>
              <a:t>Kontribusi</a:t>
            </a:r>
            <a:r>
              <a:rPr lang="en-US" sz="1600" b="1" dirty="0"/>
              <a:t> </a:t>
            </a:r>
            <a:r>
              <a:rPr lang="en-US" sz="1600" b="1" dirty="0" err="1"/>
              <a:t>Industri</a:t>
            </a:r>
            <a:r>
              <a:rPr lang="en-US" sz="1600" b="1" dirty="0"/>
              <a:t> Maritim </a:t>
            </a:r>
            <a:r>
              <a:rPr lang="en-US" sz="1600" b="1" dirty="0" err="1"/>
              <a:t>masih</a:t>
            </a:r>
            <a:r>
              <a:rPr lang="en-US" sz="1600" b="1" dirty="0"/>
              <a:t> sangat </a:t>
            </a:r>
            <a:r>
              <a:rPr lang="en-US" sz="1600" b="1" dirty="0" err="1"/>
              <a:t>rendah</a:t>
            </a:r>
            <a:r>
              <a:rPr lang="en-US" sz="1600" b="1" dirty="0"/>
              <a:t>”</a:t>
            </a:r>
            <a:endParaRPr lang="en-ID" sz="1600" b="1" dirty="0"/>
          </a:p>
        </p:txBody>
      </p:sp>
      <p:pic>
        <p:nvPicPr>
          <p:cNvPr id="48" name="Picture 47" descr="A green plant with long leaves&#10;&#10;Description automatically generated">
            <a:extLst>
              <a:ext uri="{FF2B5EF4-FFF2-40B4-BE49-F238E27FC236}">
                <a16:creationId xmlns:a16="http://schemas.microsoft.com/office/drawing/2014/main" id="{8DC1D4BE-FC69-3570-8523-ECA0FD617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3381" y="5382015"/>
            <a:ext cx="711198" cy="71119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C61D5B8-6248-831B-0A89-B02648391257}"/>
              </a:ext>
            </a:extLst>
          </p:cNvPr>
          <p:cNvSpPr txBox="1"/>
          <p:nvPr/>
        </p:nvSpPr>
        <p:spPr>
          <a:xfrm>
            <a:off x="1989157" y="6217121"/>
            <a:ext cx="116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Rumput</a:t>
            </a:r>
            <a:r>
              <a:rPr lang="en-US" sz="1400" b="1" dirty="0"/>
              <a:t> </a:t>
            </a:r>
            <a:r>
              <a:rPr lang="en-US" sz="1400" b="1" dirty="0" err="1"/>
              <a:t>laut</a:t>
            </a:r>
            <a:endParaRPr lang="en-ID" sz="14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CE6A85-BB86-CE6D-A393-13BE1691B577}"/>
              </a:ext>
            </a:extLst>
          </p:cNvPr>
          <p:cNvSpPr txBox="1"/>
          <p:nvPr/>
        </p:nvSpPr>
        <p:spPr>
          <a:xfrm>
            <a:off x="3737052" y="6234387"/>
            <a:ext cx="116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Udang</a:t>
            </a:r>
            <a:endParaRPr lang="en-ID" sz="1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EBFC999-276A-D5B5-C761-7FF10D959B95}"/>
              </a:ext>
            </a:extLst>
          </p:cNvPr>
          <p:cNvSpPr txBox="1"/>
          <p:nvPr/>
        </p:nvSpPr>
        <p:spPr>
          <a:xfrm>
            <a:off x="5510599" y="6234387"/>
            <a:ext cx="116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Lobster</a:t>
            </a:r>
            <a:endParaRPr lang="en-ID" sz="14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7E25E5-6840-99B0-B2FF-A9F0003E7484}"/>
              </a:ext>
            </a:extLst>
          </p:cNvPr>
          <p:cNvSpPr txBox="1"/>
          <p:nvPr/>
        </p:nvSpPr>
        <p:spPr>
          <a:xfrm>
            <a:off x="7256782" y="6234387"/>
            <a:ext cx="116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Kepiting</a:t>
            </a:r>
            <a:endParaRPr lang="en-ID" sz="14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834E519-D95D-C72C-1E89-0D08673AE278}"/>
              </a:ext>
            </a:extLst>
          </p:cNvPr>
          <p:cNvSpPr txBox="1"/>
          <p:nvPr/>
        </p:nvSpPr>
        <p:spPr>
          <a:xfrm>
            <a:off x="9152417" y="6217121"/>
            <a:ext cx="116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Tilapia</a:t>
            </a:r>
            <a:endParaRPr lang="en-ID" sz="1400" b="1" dirty="0"/>
          </a:p>
        </p:txBody>
      </p:sp>
      <p:pic>
        <p:nvPicPr>
          <p:cNvPr id="59" name="Picture 58" descr="A red lobster with two legs&#10;&#10;Description automatically generated">
            <a:extLst>
              <a:ext uri="{FF2B5EF4-FFF2-40B4-BE49-F238E27FC236}">
                <a16:creationId xmlns:a16="http://schemas.microsoft.com/office/drawing/2014/main" id="{A904989E-FD91-853D-5D6B-D148DE15C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67" y="5430232"/>
            <a:ext cx="711198" cy="711198"/>
          </a:xfrm>
          <a:prstGeom prst="rect">
            <a:avLst/>
          </a:prstGeom>
        </p:spPr>
      </p:pic>
      <p:pic>
        <p:nvPicPr>
          <p:cNvPr id="58" name="Picture 57" descr="A shrimp with a black background&#10;&#10;Description automatically generated">
            <a:extLst>
              <a:ext uri="{FF2B5EF4-FFF2-40B4-BE49-F238E27FC236}">
                <a16:creationId xmlns:a16="http://schemas.microsoft.com/office/drawing/2014/main" id="{EBD74BC1-C93D-F116-9F54-AC1C976DF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16" y="5246234"/>
            <a:ext cx="982759" cy="98275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F25EC6E-47E8-8F9E-8A7E-582C829B7A60}"/>
              </a:ext>
            </a:extLst>
          </p:cNvPr>
          <p:cNvSpPr txBox="1"/>
          <p:nvPr/>
        </p:nvSpPr>
        <p:spPr>
          <a:xfrm>
            <a:off x="3862478" y="4804547"/>
            <a:ext cx="4516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Komoditas</a:t>
            </a:r>
            <a:r>
              <a:rPr lang="en-US" sz="1600" b="1" dirty="0"/>
              <a:t> Utama </a:t>
            </a:r>
            <a:r>
              <a:rPr lang="en-US" sz="1600" b="1" dirty="0" err="1"/>
              <a:t>Budidaya</a:t>
            </a:r>
            <a:r>
              <a:rPr lang="en-US" sz="1600" b="1" dirty="0"/>
              <a:t> </a:t>
            </a:r>
            <a:r>
              <a:rPr lang="en-US" sz="1600" b="1" dirty="0" err="1"/>
              <a:t>Perikanan</a:t>
            </a:r>
            <a:endParaRPr lang="en-ID" sz="1600" b="1" dirty="0"/>
          </a:p>
        </p:txBody>
      </p:sp>
      <p:pic>
        <p:nvPicPr>
          <p:cNvPr id="56" name="Picture 55" descr="A cartoon of a crab&#10;&#10;Description automatically generated">
            <a:extLst>
              <a:ext uri="{FF2B5EF4-FFF2-40B4-BE49-F238E27FC236}">
                <a16:creationId xmlns:a16="http://schemas.microsoft.com/office/drawing/2014/main" id="{49991F5E-1E1C-6E7C-A654-623121F47A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27" y="5355058"/>
            <a:ext cx="882275" cy="882275"/>
          </a:xfrm>
          <a:prstGeom prst="rect">
            <a:avLst/>
          </a:prstGeom>
        </p:spPr>
      </p:pic>
      <p:pic>
        <p:nvPicPr>
          <p:cNvPr id="61" name="Picture 60" descr="A blue fish with a black background&#10;&#10;Description automatically generated">
            <a:extLst>
              <a:ext uri="{FF2B5EF4-FFF2-40B4-BE49-F238E27FC236}">
                <a16:creationId xmlns:a16="http://schemas.microsoft.com/office/drawing/2014/main" id="{A0EFD8A6-006C-E6EC-BFD1-D92D9817EC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80" y="5323006"/>
            <a:ext cx="778579" cy="77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70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A76BD6F-4C87-87B2-8666-93D0C0F0FAB9}"/>
              </a:ext>
            </a:extLst>
          </p:cNvPr>
          <p:cNvSpPr/>
          <p:nvPr/>
        </p:nvSpPr>
        <p:spPr>
          <a:xfrm>
            <a:off x="0" y="1100775"/>
            <a:ext cx="12192000" cy="57572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F8BAD-2538-6FD1-357D-5B315C625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Sebenarnya</a:t>
            </a:r>
            <a:r>
              <a:rPr lang="en-US" dirty="0"/>
              <a:t> Belum </a:t>
            </a:r>
            <a:r>
              <a:rPr lang="en-US" dirty="0" err="1"/>
              <a:t>Sepenuhnya</a:t>
            </a:r>
            <a:r>
              <a:rPr lang="en-US" dirty="0"/>
              <a:t> Kita </a:t>
            </a:r>
            <a:r>
              <a:rPr lang="en-US" dirty="0" err="1"/>
              <a:t>Ketahui</a:t>
            </a:r>
            <a:r>
              <a:rPr lang="en-US" dirty="0"/>
              <a:t> – </a:t>
            </a:r>
            <a:r>
              <a:rPr lang="en-US" dirty="0" err="1"/>
              <a:t>Laut</a:t>
            </a:r>
            <a:r>
              <a:rPr lang="en-US" dirty="0"/>
              <a:t> Indonesia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Dipetakan</a:t>
            </a:r>
            <a:r>
              <a:rPr lang="en-US" dirty="0"/>
              <a:t> Sangat </a:t>
            </a:r>
            <a:r>
              <a:rPr lang="en-US" dirty="0" err="1"/>
              <a:t>Terbatas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0D0BE-7E04-DEB6-2F06-0C6E6FA89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406607"/>
            <a:ext cx="10717917" cy="4819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974DA9-6D45-3E48-F267-9C1AB50E4B8F}"/>
              </a:ext>
            </a:extLst>
          </p:cNvPr>
          <p:cNvSpPr txBox="1"/>
          <p:nvPr/>
        </p:nvSpPr>
        <p:spPr>
          <a:xfrm>
            <a:off x="3833399" y="5458518"/>
            <a:ext cx="980177" cy="46166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Palung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Jawa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 meter</a:t>
            </a:r>
            <a:endParaRPr kumimoji="0" lang="en-ID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F01C87-20CA-5084-9C67-B7BC9CEE6159}"/>
              </a:ext>
            </a:extLst>
          </p:cNvPr>
          <p:cNvSpPr/>
          <p:nvPr/>
        </p:nvSpPr>
        <p:spPr>
          <a:xfrm>
            <a:off x="4955494" y="5505115"/>
            <a:ext cx="184236" cy="184236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77C76-C82D-7F51-1FD1-6AC557F91FA6}"/>
              </a:ext>
            </a:extLst>
          </p:cNvPr>
          <p:cNvSpPr txBox="1"/>
          <p:nvPr/>
        </p:nvSpPr>
        <p:spPr>
          <a:xfrm>
            <a:off x="8179100" y="2142745"/>
            <a:ext cx="1086129" cy="46166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Laut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Sulawesi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6200 meter</a:t>
            </a:r>
            <a:endParaRPr kumimoji="0" lang="en-ID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901D65-3F8C-9C2C-8B45-18B0B28AEBF8}"/>
              </a:ext>
            </a:extLst>
          </p:cNvPr>
          <p:cNvSpPr/>
          <p:nvPr/>
        </p:nvSpPr>
        <p:spPr>
          <a:xfrm>
            <a:off x="7916065" y="2595215"/>
            <a:ext cx="184236" cy="184236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15675-683E-8346-0CB9-0B0E0CBFB066}"/>
              </a:ext>
            </a:extLst>
          </p:cNvPr>
          <p:cNvSpPr txBox="1"/>
          <p:nvPr/>
        </p:nvSpPr>
        <p:spPr>
          <a:xfrm>
            <a:off x="7421311" y="3585507"/>
            <a:ext cx="1159002" cy="46166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Palung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Buton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4180 meter</a:t>
            </a:r>
            <a:endParaRPr kumimoji="0" lang="en-ID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B019B-9C26-968B-DC5E-202D67258E54}"/>
              </a:ext>
            </a:extLst>
          </p:cNvPr>
          <p:cNvSpPr txBox="1"/>
          <p:nvPr/>
        </p:nvSpPr>
        <p:spPr>
          <a:xfrm>
            <a:off x="7721124" y="4632349"/>
            <a:ext cx="1159002" cy="46166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Laut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Flores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5123 meter</a:t>
            </a:r>
            <a:endParaRPr kumimoji="0" lang="en-ID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B75F34-D3F2-D9A7-92CB-EBC28BFD8416}"/>
              </a:ext>
            </a:extLst>
          </p:cNvPr>
          <p:cNvSpPr/>
          <p:nvPr/>
        </p:nvSpPr>
        <p:spPr>
          <a:xfrm>
            <a:off x="8722164" y="3939130"/>
            <a:ext cx="184236" cy="184236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B5DA0F-C3F1-8A73-B692-484EFEB4FD07}"/>
              </a:ext>
            </a:extLst>
          </p:cNvPr>
          <p:cNvSpPr/>
          <p:nvPr/>
        </p:nvSpPr>
        <p:spPr>
          <a:xfrm>
            <a:off x="8396980" y="4448113"/>
            <a:ext cx="184236" cy="184236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6AECC-B7C0-98ED-8C84-EA0968A687FD}"/>
              </a:ext>
            </a:extLst>
          </p:cNvPr>
          <p:cNvSpPr txBox="1"/>
          <p:nvPr/>
        </p:nvSpPr>
        <p:spPr>
          <a:xfrm>
            <a:off x="9825431" y="4222342"/>
            <a:ext cx="1159002" cy="64633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Laut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Banda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Palung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Weber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7440 meter</a:t>
            </a:r>
            <a:endParaRPr kumimoji="0" lang="en-ID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89F30C-4C10-15E8-5B2C-2965BD5F9D3A}"/>
              </a:ext>
            </a:extLst>
          </p:cNvPr>
          <p:cNvSpPr/>
          <p:nvPr/>
        </p:nvSpPr>
        <p:spPr>
          <a:xfrm>
            <a:off x="9434403" y="4429438"/>
            <a:ext cx="184236" cy="184236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221BC-EABE-F37A-084F-35A0876F2961}"/>
              </a:ext>
            </a:extLst>
          </p:cNvPr>
          <p:cNvSpPr txBox="1"/>
          <p:nvPr/>
        </p:nvSpPr>
        <p:spPr>
          <a:xfrm>
            <a:off x="9643149" y="5505115"/>
            <a:ext cx="1159002" cy="461665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Laut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Arafuru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3680 meter</a:t>
            </a:r>
            <a:endParaRPr kumimoji="0" lang="en-ID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79D910-2707-CB29-3E2C-95C76B94DAC5}"/>
              </a:ext>
            </a:extLst>
          </p:cNvPr>
          <p:cNvSpPr/>
          <p:nvPr/>
        </p:nvSpPr>
        <p:spPr>
          <a:xfrm>
            <a:off x="9316995" y="5597233"/>
            <a:ext cx="184236" cy="184236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7BD36-E06F-3896-57AC-DAA686F8BB01}"/>
              </a:ext>
            </a:extLst>
          </p:cNvPr>
          <p:cNvSpPr txBox="1"/>
          <p:nvPr/>
        </p:nvSpPr>
        <p:spPr>
          <a:xfrm>
            <a:off x="360925" y="4524943"/>
            <a:ext cx="293249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</a:rPr>
              <a:t>19% </a:t>
            </a:r>
          </a:p>
          <a:p>
            <a:r>
              <a:rPr lang="sv-SE" sz="1400" i="1" dirty="0">
                <a:solidFill>
                  <a:schemeClr val="bg1"/>
                </a:solidFill>
              </a:rPr>
              <a:t>Perairan Indonesia Yang Sudah Dipetakan</a:t>
            </a:r>
            <a:endParaRPr lang="en-ID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49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F5A2548-82C6-DDDB-1548-24E33A4A0976}"/>
              </a:ext>
            </a:extLst>
          </p:cNvPr>
          <p:cNvSpPr/>
          <p:nvPr/>
        </p:nvSpPr>
        <p:spPr>
          <a:xfrm>
            <a:off x="7707892" y="1413921"/>
            <a:ext cx="4108921" cy="479187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FC64B-B50E-42DD-0C24-A690C7A1B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Hidrografi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Peran </a:t>
            </a:r>
            <a:r>
              <a:rPr lang="en-US" dirty="0" err="1"/>
              <a:t>Penting</a:t>
            </a:r>
            <a:r>
              <a:rPr lang="en-US" dirty="0"/>
              <a:t> di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–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dirty="0" err="1"/>
              <a:t>Pencapaian</a:t>
            </a:r>
            <a:r>
              <a:rPr lang="en-US" dirty="0"/>
              <a:t> Ekonomi Biru dan Sustainable Development Goals</a:t>
            </a:r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F615A0-F5B8-BA6A-49E7-B8D34B7901CB}"/>
              </a:ext>
            </a:extLst>
          </p:cNvPr>
          <p:cNvSpPr txBox="1"/>
          <p:nvPr/>
        </p:nvSpPr>
        <p:spPr>
          <a:xfrm>
            <a:off x="2440376" y="2136856"/>
            <a:ext cx="578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Kapal-kapal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Tidak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Dapat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Berlayar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Aman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13EBFA-0A00-9C75-3E2A-3D7622433761}"/>
              </a:ext>
            </a:extLst>
          </p:cNvPr>
          <p:cNvSpPr txBox="1"/>
          <p:nvPr/>
        </p:nvSpPr>
        <p:spPr>
          <a:xfrm>
            <a:off x="2202739" y="2678809"/>
            <a:ext cx="578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Pembangunan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Dermaga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/Pelabuhan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Terkendala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2050AC-ECBC-0D94-123D-CFB26E3C8A3A}"/>
              </a:ext>
            </a:extLst>
          </p:cNvPr>
          <p:cNvSpPr txBox="1"/>
          <p:nvPr/>
        </p:nvSpPr>
        <p:spPr>
          <a:xfrm>
            <a:off x="1356471" y="4846619"/>
            <a:ext cx="578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Infrastruktur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Pantai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Tidak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Dapat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Dikembangkan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453481-5138-B8ED-7EAC-0950837AF9C2}"/>
              </a:ext>
            </a:extLst>
          </p:cNvPr>
          <p:cNvSpPr txBox="1"/>
          <p:nvPr/>
        </p:nvSpPr>
        <p:spPr>
          <a:xfrm>
            <a:off x="1552396" y="4334387"/>
            <a:ext cx="578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Wilayah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Tidak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Dapat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Dipertahankan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6A8717-D8C7-3E43-8BA5-07A2445D15B8}"/>
              </a:ext>
            </a:extLst>
          </p:cNvPr>
          <p:cNvSpPr txBox="1"/>
          <p:nvPr/>
        </p:nvSpPr>
        <p:spPr>
          <a:xfrm>
            <a:off x="1769177" y="3771580"/>
            <a:ext cx="578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Pemanfaatan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Info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Lingkungan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Laut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Tidak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Maksimal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FE8120-1248-2F33-1CBC-99C6A385E701}"/>
              </a:ext>
            </a:extLst>
          </p:cNvPr>
          <p:cNvSpPr txBox="1"/>
          <p:nvPr/>
        </p:nvSpPr>
        <p:spPr>
          <a:xfrm>
            <a:off x="2006814" y="3220761"/>
            <a:ext cx="578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Pelaksanaan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SAR Di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Laut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Terkendala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D08BFD-3141-E6E0-C7A7-E6C22F18B164}"/>
              </a:ext>
            </a:extLst>
          </p:cNvPr>
          <p:cNvSpPr txBox="1"/>
          <p:nvPr/>
        </p:nvSpPr>
        <p:spPr>
          <a:xfrm>
            <a:off x="860342" y="5993090"/>
            <a:ext cx="70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Pemodelan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Inundasi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Tsunami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Tidak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Dapat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Dilakukan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15B206-CB1D-DB30-5BB6-2F6CDCB51B25}"/>
              </a:ext>
            </a:extLst>
          </p:cNvPr>
          <p:cNvSpPr txBox="1"/>
          <p:nvPr/>
        </p:nvSpPr>
        <p:spPr>
          <a:xfrm>
            <a:off x="1135576" y="5388571"/>
            <a:ext cx="578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Perundingan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Batas Negara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Tidak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Dapat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Terdukung</a:t>
            </a:r>
            <a:endParaRPr kumimoji="0" lang="id-ID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9EA73B-BB1B-4B83-8E93-E3D5AFA5CC41}"/>
              </a:ext>
            </a:extLst>
          </p:cNvPr>
          <p:cNvSpPr/>
          <p:nvPr/>
        </p:nvSpPr>
        <p:spPr>
          <a:xfrm>
            <a:off x="1894669" y="2124781"/>
            <a:ext cx="433562" cy="4335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9C2695D-E4EB-9FB5-6DED-2D51CEE12D2D}"/>
              </a:ext>
            </a:extLst>
          </p:cNvPr>
          <p:cNvSpPr/>
          <p:nvPr/>
        </p:nvSpPr>
        <p:spPr>
          <a:xfrm>
            <a:off x="1619436" y="2666734"/>
            <a:ext cx="433562" cy="4335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B701A40-7535-622D-F9B4-FA31C82E6228}"/>
              </a:ext>
            </a:extLst>
          </p:cNvPr>
          <p:cNvSpPr/>
          <p:nvPr/>
        </p:nvSpPr>
        <p:spPr>
          <a:xfrm>
            <a:off x="1402655" y="3208686"/>
            <a:ext cx="433562" cy="4335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1DE37F6-7D4C-8BBE-8BAB-15ECF99405EE}"/>
              </a:ext>
            </a:extLst>
          </p:cNvPr>
          <p:cNvSpPr/>
          <p:nvPr/>
        </p:nvSpPr>
        <p:spPr>
          <a:xfrm>
            <a:off x="1185874" y="3750639"/>
            <a:ext cx="433562" cy="4335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5728E8-31A4-2226-493C-A02AB03C0ACE}"/>
              </a:ext>
            </a:extLst>
          </p:cNvPr>
          <p:cNvSpPr/>
          <p:nvPr/>
        </p:nvSpPr>
        <p:spPr>
          <a:xfrm>
            <a:off x="969092" y="4292591"/>
            <a:ext cx="433562" cy="4335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C0D12A3-6B98-3B00-E01B-E059BDA16ADF}"/>
              </a:ext>
            </a:extLst>
          </p:cNvPr>
          <p:cNvSpPr/>
          <p:nvPr/>
        </p:nvSpPr>
        <p:spPr>
          <a:xfrm>
            <a:off x="752311" y="4834544"/>
            <a:ext cx="433562" cy="4335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77C7EC2-C704-7CAE-7F2D-0A886D23016B}"/>
              </a:ext>
            </a:extLst>
          </p:cNvPr>
          <p:cNvSpPr/>
          <p:nvPr/>
        </p:nvSpPr>
        <p:spPr>
          <a:xfrm>
            <a:off x="535530" y="5376496"/>
            <a:ext cx="433562" cy="4335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471D0FB-D393-85E1-30E4-EF46F3CD4C10}"/>
              </a:ext>
            </a:extLst>
          </p:cNvPr>
          <p:cNvSpPr/>
          <p:nvPr/>
        </p:nvSpPr>
        <p:spPr>
          <a:xfrm>
            <a:off x="302008" y="5964912"/>
            <a:ext cx="433562" cy="43356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832F78-39F1-9E19-B62C-C3AE3907D799}"/>
              </a:ext>
            </a:extLst>
          </p:cNvPr>
          <p:cNvSpPr txBox="1"/>
          <p:nvPr/>
        </p:nvSpPr>
        <p:spPr>
          <a:xfrm>
            <a:off x="2440376" y="1364776"/>
            <a:ext cx="631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TANPA HIDROGRAFI</a:t>
            </a:r>
            <a:endParaRPr lang="en-ID" sz="3200" b="1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9F99F52-5C98-A686-1277-43AD391817F9}"/>
              </a:ext>
            </a:extLst>
          </p:cNvPr>
          <p:cNvCxnSpPr>
            <a:cxnSpLocks/>
          </p:cNvCxnSpPr>
          <p:nvPr/>
        </p:nvCxnSpPr>
        <p:spPr>
          <a:xfrm flipV="1">
            <a:off x="1914086" y="1981881"/>
            <a:ext cx="5499156" cy="531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77DD1C97-1F2E-10B6-EA7C-5394EA0C34AE}"/>
              </a:ext>
            </a:extLst>
          </p:cNvPr>
          <p:cNvSpPr txBox="1"/>
          <p:nvPr/>
        </p:nvSpPr>
        <p:spPr>
          <a:xfrm>
            <a:off x="8029309" y="4116178"/>
            <a:ext cx="36606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Blue Economy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Pemanfaatan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Sumber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Daya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Laut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Secara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Berkelanjutan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untuk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Pertumbuhan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Ekonomi,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Peningkatan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Penghidupan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dan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Lapangan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Kerja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, Serta Kesehatan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Ekosistem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+mn-ea"/>
                <a:cs typeface="+mn-cs"/>
              </a:rPr>
              <a:t>Laut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1" name="Graphic 35">
            <a:extLst>
              <a:ext uri="{FF2B5EF4-FFF2-40B4-BE49-F238E27FC236}">
                <a16:creationId xmlns:a16="http://schemas.microsoft.com/office/drawing/2014/main" id="{E0D40BB3-42D4-3DD8-A609-0A237B429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7031" y="2124868"/>
            <a:ext cx="1664784" cy="166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6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6FFF8F17-9509-F4AD-4663-B335B5F4A7BD}"/>
              </a:ext>
            </a:extLst>
          </p:cNvPr>
          <p:cNvCxnSpPr>
            <a:cxnSpLocks/>
          </p:cNvCxnSpPr>
          <p:nvPr/>
        </p:nvCxnSpPr>
        <p:spPr>
          <a:xfrm>
            <a:off x="4910137" y="1961184"/>
            <a:ext cx="871805" cy="1385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9E419A4C-E80D-0AF9-03EE-D538E77AD62B}"/>
              </a:ext>
            </a:extLst>
          </p:cNvPr>
          <p:cNvCxnSpPr>
            <a:cxnSpLocks/>
            <a:stCxn id="231" idx="2"/>
            <a:endCxn id="222" idx="1"/>
          </p:cNvCxnSpPr>
          <p:nvPr/>
        </p:nvCxnSpPr>
        <p:spPr>
          <a:xfrm flipH="1">
            <a:off x="5557057" y="4841152"/>
            <a:ext cx="678926" cy="15259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C6C4F0D8-1040-CBC8-E903-3AFCB57E6339}"/>
              </a:ext>
            </a:extLst>
          </p:cNvPr>
          <p:cNvCxnSpPr>
            <a:cxnSpLocks/>
            <a:endCxn id="248" idx="2"/>
          </p:cNvCxnSpPr>
          <p:nvPr/>
        </p:nvCxnSpPr>
        <p:spPr>
          <a:xfrm flipH="1">
            <a:off x="2396914" y="4776285"/>
            <a:ext cx="2513928" cy="1064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7B86D1FE-1ED0-2379-F557-4161652C0E06}"/>
              </a:ext>
            </a:extLst>
          </p:cNvPr>
          <p:cNvCxnSpPr>
            <a:cxnSpLocks/>
          </p:cNvCxnSpPr>
          <p:nvPr/>
        </p:nvCxnSpPr>
        <p:spPr>
          <a:xfrm flipH="1" flipV="1">
            <a:off x="3367921" y="4062784"/>
            <a:ext cx="1827754" cy="380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A3745864-54B6-698C-065A-893B5264ED8D}"/>
              </a:ext>
            </a:extLst>
          </p:cNvPr>
          <p:cNvCxnSpPr>
            <a:cxnSpLocks/>
          </p:cNvCxnSpPr>
          <p:nvPr/>
        </p:nvCxnSpPr>
        <p:spPr>
          <a:xfrm flipH="1" flipV="1">
            <a:off x="2204979" y="2414588"/>
            <a:ext cx="2387409" cy="1131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2BB3B8B3-136F-7CDB-4800-1C87C52C4EBC}"/>
              </a:ext>
            </a:extLst>
          </p:cNvPr>
          <p:cNvCxnSpPr>
            <a:cxnSpLocks/>
          </p:cNvCxnSpPr>
          <p:nvPr/>
        </p:nvCxnSpPr>
        <p:spPr>
          <a:xfrm flipH="1" flipV="1">
            <a:off x="6931099" y="4792967"/>
            <a:ext cx="1583414" cy="9816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E7B3C944-804D-8CCF-11FA-2CEF03910107}"/>
              </a:ext>
            </a:extLst>
          </p:cNvPr>
          <p:cNvCxnSpPr>
            <a:cxnSpLocks/>
          </p:cNvCxnSpPr>
          <p:nvPr/>
        </p:nvCxnSpPr>
        <p:spPr>
          <a:xfrm flipH="1" flipV="1">
            <a:off x="7568765" y="4463643"/>
            <a:ext cx="2603517" cy="658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F7F21F47-E530-7CF9-F934-965D7FF35D60}"/>
              </a:ext>
            </a:extLst>
          </p:cNvPr>
          <p:cNvCxnSpPr>
            <a:cxnSpLocks/>
          </p:cNvCxnSpPr>
          <p:nvPr/>
        </p:nvCxnSpPr>
        <p:spPr>
          <a:xfrm flipH="1">
            <a:off x="7501599" y="3878619"/>
            <a:ext cx="2193624" cy="317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C77D567B-5A9F-0F32-A7C7-94C67F1DD2CE}"/>
              </a:ext>
            </a:extLst>
          </p:cNvPr>
          <p:cNvCxnSpPr>
            <a:cxnSpLocks/>
          </p:cNvCxnSpPr>
          <p:nvPr/>
        </p:nvCxnSpPr>
        <p:spPr>
          <a:xfrm flipH="1">
            <a:off x="6842909" y="2569529"/>
            <a:ext cx="335945" cy="1201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DC69E026-4663-402B-1CCF-17EED950C5F1}"/>
              </a:ext>
            </a:extLst>
          </p:cNvPr>
          <p:cNvCxnSpPr>
            <a:cxnSpLocks/>
            <a:stCxn id="280" idx="2"/>
          </p:cNvCxnSpPr>
          <p:nvPr/>
        </p:nvCxnSpPr>
        <p:spPr>
          <a:xfrm flipH="1">
            <a:off x="7533602" y="2177402"/>
            <a:ext cx="1957276" cy="1353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Oval 261">
            <a:extLst>
              <a:ext uri="{FF2B5EF4-FFF2-40B4-BE49-F238E27FC236}">
                <a16:creationId xmlns:a16="http://schemas.microsoft.com/office/drawing/2014/main" id="{C85776F4-365C-E781-9235-01D12C95B607}"/>
              </a:ext>
            </a:extLst>
          </p:cNvPr>
          <p:cNvSpPr/>
          <p:nvPr/>
        </p:nvSpPr>
        <p:spPr>
          <a:xfrm>
            <a:off x="804400" y="1525765"/>
            <a:ext cx="15621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5BFB59F5-6978-BC56-7822-6B8447BF6D9B}"/>
              </a:ext>
            </a:extLst>
          </p:cNvPr>
          <p:cNvSpPr txBox="1"/>
          <p:nvPr/>
        </p:nvSpPr>
        <p:spPr>
          <a:xfrm>
            <a:off x="1021084" y="1655708"/>
            <a:ext cx="1147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200" b="1" dirty="0">
                <a:solidFill>
                  <a:srgbClr val="02231C"/>
                </a:solidFill>
                <a:latin typeface="Arial Nova" panose="020B0504020202020204" pitchFamily="34" charset="0"/>
              </a:rPr>
              <a:t>Safe and Rescue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7DC55CA8-0604-C0F5-BB1C-70A57A530DE2}"/>
              </a:ext>
            </a:extLst>
          </p:cNvPr>
          <p:cNvSpPr txBox="1"/>
          <p:nvPr/>
        </p:nvSpPr>
        <p:spPr>
          <a:xfrm>
            <a:off x="1265036" y="2176960"/>
            <a:ext cx="1024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rgbClr val="02231C"/>
                </a:solidFill>
                <a:latin typeface="Arial Nova" panose="020B0504020202020204" pitchFamily="34" charset="0"/>
              </a:rPr>
              <a:t>$250 </a:t>
            </a:r>
            <a:r>
              <a:rPr lang="en-ID" sz="16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Jt</a:t>
            </a:r>
            <a:endParaRPr lang="en-ID" sz="16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B1E5026B-E1BB-D26B-4B28-9EBCB6E63F12}"/>
              </a:ext>
            </a:extLst>
          </p:cNvPr>
          <p:cNvSpPr txBox="1"/>
          <p:nvPr/>
        </p:nvSpPr>
        <p:spPr>
          <a:xfrm>
            <a:off x="1395859" y="2553336"/>
            <a:ext cx="1024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>
                <a:solidFill>
                  <a:srgbClr val="02231C"/>
                </a:solidFill>
                <a:latin typeface="Arial Nova" panose="020B0504020202020204" pitchFamily="34" charset="0"/>
              </a:rPr>
              <a:t>1.300</a:t>
            </a:r>
          </a:p>
        </p:txBody>
      </p:sp>
      <p:pic>
        <p:nvPicPr>
          <p:cNvPr id="266" name="Graphic 265" descr="Money outline">
            <a:extLst>
              <a:ext uri="{FF2B5EF4-FFF2-40B4-BE49-F238E27FC236}">
                <a16:creationId xmlns:a16="http://schemas.microsoft.com/office/drawing/2014/main" id="{6D0467FA-7E41-9598-D301-EB5485B7E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150" y="2126921"/>
            <a:ext cx="338555" cy="338555"/>
          </a:xfrm>
          <a:prstGeom prst="rect">
            <a:avLst/>
          </a:prstGeom>
        </p:spPr>
      </p:pic>
      <p:pic>
        <p:nvPicPr>
          <p:cNvPr id="267" name="Graphic 266" descr="Office worker male outline">
            <a:extLst>
              <a:ext uri="{FF2B5EF4-FFF2-40B4-BE49-F238E27FC236}">
                <a16:creationId xmlns:a16="http://schemas.microsoft.com/office/drawing/2014/main" id="{22118042-A3A1-FE7B-8E5A-BD22E8FF4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113" y="2461167"/>
            <a:ext cx="401388" cy="401388"/>
          </a:xfrm>
          <a:prstGeom prst="rect">
            <a:avLst/>
          </a:prstGeom>
        </p:spPr>
      </p:pic>
      <p:sp>
        <p:nvSpPr>
          <p:cNvPr id="268" name="Oval 267">
            <a:extLst>
              <a:ext uri="{FF2B5EF4-FFF2-40B4-BE49-F238E27FC236}">
                <a16:creationId xmlns:a16="http://schemas.microsoft.com/office/drawing/2014/main" id="{FA1A4080-1995-680D-F7FE-1300A5710E1C}"/>
              </a:ext>
            </a:extLst>
          </p:cNvPr>
          <p:cNvSpPr/>
          <p:nvPr/>
        </p:nvSpPr>
        <p:spPr>
          <a:xfrm>
            <a:off x="3891463" y="1195126"/>
            <a:ext cx="15621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3C2B2D64-AC86-E104-C977-83267147A327}"/>
              </a:ext>
            </a:extLst>
          </p:cNvPr>
          <p:cNvSpPr txBox="1"/>
          <p:nvPr/>
        </p:nvSpPr>
        <p:spPr>
          <a:xfrm>
            <a:off x="4064796" y="1459696"/>
            <a:ext cx="11476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Pertahanan</a:t>
            </a:r>
            <a:endParaRPr lang="en-ID" sz="12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6610593C-F1CE-3899-488A-C94650894024}"/>
              </a:ext>
            </a:extLst>
          </p:cNvPr>
          <p:cNvSpPr txBox="1"/>
          <p:nvPr/>
        </p:nvSpPr>
        <p:spPr>
          <a:xfrm>
            <a:off x="4352099" y="1846321"/>
            <a:ext cx="1024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rgbClr val="02231C"/>
                </a:solidFill>
                <a:latin typeface="Arial Nova" panose="020B0504020202020204" pitchFamily="34" charset="0"/>
              </a:rPr>
              <a:t>$5,5 M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A4509555-16BF-E8F2-03AD-462BA94EE848}"/>
              </a:ext>
            </a:extLst>
          </p:cNvPr>
          <p:cNvSpPr txBox="1"/>
          <p:nvPr/>
        </p:nvSpPr>
        <p:spPr>
          <a:xfrm>
            <a:off x="4482922" y="2222697"/>
            <a:ext cx="1024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>
                <a:solidFill>
                  <a:srgbClr val="02231C"/>
                </a:solidFill>
                <a:latin typeface="Arial Nova" panose="020B0504020202020204" pitchFamily="34" charset="0"/>
              </a:rPr>
              <a:t>27.000</a:t>
            </a: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E057888D-89D6-D440-D714-2291FD7E829D}"/>
              </a:ext>
            </a:extLst>
          </p:cNvPr>
          <p:cNvSpPr/>
          <p:nvPr/>
        </p:nvSpPr>
        <p:spPr>
          <a:xfrm>
            <a:off x="2290921" y="3044520"/>
            <a:ext cx="15621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D97DF2E-CB9C-1459-E7EC-7B5CC66B87D0}"/>
              </a:ext>
            </a:extLst>
          </p:cNvPr>
          <p:cNvSpPr txBox="1"/>
          <p:nvPr/>
        </p:nvSpPr>
        <p:spPr>
          <a:xfrm>
            <a:off x="2507605" y="3174463"/>
            <a:ext cx="1147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Eksplorasi</a:t>
            </a:r>
            <a:r>
              <a:rPr lang="en-ID" sz="1200" b="1" dirty="0">
                <a:solidFill>
                  <a:srgbClr val="02231C"/>
                </a:solidFill>
                <a:latin typeface="Arial Nova" panose="020B0504020202020204" pitchFamily="34" charset="0"/>
              </a:rPr>
              <a:t>  </a:t>
            </a:r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Migas</a:t>
            </a:r>
            <a:endParaRPr lang="en-ID" sz="12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357A978F-300E-A673-68AC-A69D1C492D35}"/>
              </a:ext>
            </a:extLst>
          </p:cNvPr>
          <p:cNvSpPr txBox="1"/>
          <p:nvPr/>
        </p:nvSpPr>
        <p:spPr>
          <a:xfrm>
            <a:off x="2751557" y="3695715"/>
            <a:ext cx="1024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rgbClr val="02231C"/>
                </a:solidFill>
                <a:latin typeface="Arial Nova" panose="020B0504020202020204" pitchFamily="34" charset="0"/>
              </a:rPr>
              <a:t>$740 </a:t>
            </a:r>
            <a:r>
              <a:rPr lang="en-ID" sz="16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Jt</a:t>
            </a:r>
            <a:endParaRPr lang="en-ID" sz="16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E7D87B99-AF2D-B343-4B41-496DFCEE528C}"/>
              </a:ext>
            </a:extLst>
          </p:cNvPr>
          <p:cNvSpPr txBox="1"/>
          <p:nvPr/>
        </p:nvSpPr>
        <p:spPr>
          <a:xfrm>
            <a:off x="2882380" y="4072091"/>
            <a:ext cx="1024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>
                <a:solidFill>
                  <a:srgbClr val="02231C"/>
                </a:solidFill>
                <a:latin typeface="Arial Nova" panose="020B0504020202020204" pitchFamily="34" charset="0"/>
              </a:rPr>
              <a:t>2.400</a:t>
            </a:r>
          </a:p>
        </p:txBody>
      </p:sp>
      <p:pic>
        <p:nvPicPr>
          <p:cNvPr id="260" name="Graphic 259" descr="Money outline">
            <a:extLst>
              <a:ext uri="{FF2B5EF4-FFF2-40B4-BE49-F238E27FC236}">
                <a16:creationId xmlns:a16="http://schemas.microsoft.com/office/drawing/2014/main" id="{8D0A7BB3-2B93-115F-DF8C-156D0E8EB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83522" y="3627221"/>
            <a:ext cx="338555" cy="338555"/>
          </a:xfrm>
          <a:prstGeom prst="rect">
            <a:avLst/>
          </a:prstGeom>
        </p:spPr>
      </p:pic>
      <p:pic>
        <p:nvPicPr>
          <p:cNvPr id="261" name="Graphic 260" descr="Office worker male outline">
            <a:extLst>
              <a:ext uri="{FF2B5EF4-FFF2-40B4-BE49-F238E27FC236}">
                <a16:creationId xmlns:a16="http://schemas.microsoft.com/office/drawing/2014/main" id="{196DE9B5-9242-ABF0-ACED-64FA83872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1634" y="3979922"/>
            <a:ext cx="401388" cy="401388"/>
          </a:xfrm>
          <a:prstGeom prst="rect">
            <a:avLst/>
          </a:prstGeom>
        </p:spPr>
      </p:pic>
      <p:sp>
        <p:nvSpPr>
          <p:cNvPr id="274" name="Oval 273">
            <a:extLst>
              <a:ext uri="{FF2B5EF4-FFF2-40B4-BE49-F238E27FC236}">
                <a16:creationId xmlns:a16="http://schemas.microsoft.com/office/drawing/2014/main" id="{FF14E32F-6798-7627-AFD6-A51C09E7F681}"/>
              </a:ext>
            </a:extLst>
          </p:cNvPr>
          <p:cNvSpPr/>
          <p:nvPr/>
        </p:nvSpPr>
        <p:spPr>
          <a:xfrm>
            <a:off x="6597647" y="1214082"/>
            <a:ext cx="15621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2A8F79F-820D-F3E9-2089-B8B678F3B496}"/>
              </a:ext>
            </a:extLst>
          </p:cNvPr>
          <p:cNvSpPr txBox="1"/>
          <p:nvPr/>
        </p:nvSpPr>
        <p:spPr>
          <a:xfrm>
            <a:off x="6814331" y="1344025"/>
            <a:ext cx="1147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Perikanan</a:t>
            </a:r>
            <a:r>
              <a:rPr lang="en-ID" sz="1200" b="1" dirty="0">
                <a:solidFill>
                  <a:srgbClr val="02231C"/>
                </a:solidFill>
                <a:latin typeface="Arial Nova" panose="020B0504020202020204" pitchFamily="34" charset="0"/>
              </a:rPr>
              <a:t> </a:t>
            </a:r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Komersial</a:t>
            </a:r>
            <a:endParaRPr lang="en-ID" sz="12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9B3EC8F8-36BF-D3CF-7342-3F551F2E6F88}"/>
              </a:ext>
            </a:extLst>
          </p:cNvPr>
          <p:cNvSpPr txBox="1"/>
          <p:nvPr/>
        </p:nvSpPr>
        <p:spPr>
          <a:xfrm>
            <a:off x="7058283" y="1865277"/>
            <a:ext cx="1024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rgbClr val="02231C"/>
                </a:solidFill>
                <a:latin typeface="Arial Nova" panose="020B0504020202020204" pitchFamily="34" charset="0"/>
              </a:rPr>
              <a:t>$1,5 M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5A490D4-A3A1-8CA3-D73B-F2CE510CF8E2}"/>
              </a:ext>
            </a:extLst>
          </p:cNvPr>
          <p:cNvSpPr txBox="1"/>
          <p:nvPr/>
        </p:nvSpPr>
        <p:spPr>
          <a:xfrm>
            <a:off x="7189106" y="2241653"/>
            <a:ext cx="1024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>
                <a:solidFill>
                  <a:srgbClr val="02231C"/>
                </a:solidFill>
                <a:latin typeface="Arial Nova" panose="020B0504020202020204" pitchFamily="34" charset="0"/>
              </a:rPr>
              <a:t>7.000</a:t>
            </a:r>
          </a:p>
        </p:txBody>
      </p:sp>
      <p:pic>
        <p:nvPicPr>
          <p:cNvPr id="278" name="Graphic 277" descr="Money outline">
            <a:extLst>
              <a:ext uri="{FF2B5EF4-FFF2-40B4-BE49-F238E27FC236}">
                <a16:creationId xmlns:a16="http://schemas.microsoft.com/office/drawing/2014/main" id="{DD094F1C-FFDC-F1D7-C701-8EA064BC5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2397" y="1815238"/>
            <a:ext cx="338555" cy="338555"/>
          </a:xfrm>
          <a:prstGeom prst="rect">
            <a:avLst/>
          </a:prstGeom>
        </p:spPr>
      </p:pic>
      <p:pic>
        <p:nvPicPr>
          <p:cNvPr id="279" name="Graphic 278" descr="Office worker male outline">
            <a:extLst>
              <a:ext uri="{FF2B5EF4-FFF2-40B4-BE49-F238E27FC236}">
                <a16:creationId xmlns:a16="http://schemas.microsoft.com/office/drawing/2014/main" id="{F3C0E017-578F-EC18-26D1-3377349A0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8360" y="2149484"/>
            <a:ext cx="401388" cy="401388"/>
          </a:xfrm>
          <a:prstGeom prst="rect">
            <a:avLst/>
          </a:prstGeom>
        </p:spPr>
      </p:pic>
      <p:sp>
        <p:nvSpPr>
          <p:cNvPr id="280" name="Oval 279">
            <a:extLst>
              <a:ext uri="{FF2B5EF4-FFF2-40B4-BE49-F238E27FC236}">
                <a16:creationId xmlns:a16="http://schemas.microsoft.com/office/drawing/2014/main" id="{EE23DEDD-5AEE-8C47-A528-C11494CFD1E9}"/>
              </a:ext>
            </a:extLst>
          </p:cNvPr>
          <p:cNvSpPr/>
          <p:nvPr/>
        </p:nvSpPr>
        <p:spPr>
          <a:xfrm>
            <a:off x="9490878" y="1396352"/>
            <a:ext cx="15621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6CCC5362-6EBE-A3A4-3FEA-8E0B6409F490}"/>
              </a:ext>
            </a:extLst>
          </p:cNvPr>
          <p:cNvSpPr txBox="1"/>
          <p:nvPr/>
        </p:nvSpPr>
        <p:spPr>
          <a:xfrm>
            <a:off x="9657603" y="1696769"/>
            <a:ext cx="11476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Transportasi</a:t>
            </a:r>
            <a:endParaRPr lang="en-ID" sz="12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D9A523B3-C5A4-6267-F70D-353D0DFE8300}"/>
              </a:ext>
            </a:extLst>
          </p:cNvPr>
          <p:cNvSpPr txBox="1"/>
          <p:nvPr/>
        </p:nvSpPr>
        <p:spPr>
          <a:xfrm>
            <a:off x="9951514" y="2047547"/>
            <a:ext cx="1024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rgbClr val="02231C"/>
                </a:solidFill>
                <a:latin typeface="Arial Nova" panose="020B0504020202020204" pitchFamily="34" charset="0"/>
              </a:rPr>
              <a:t>$3,3 M</a:t>
            </a: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5271F57B-8229-3F84-6A44-1FC693FF6DE4}"/>
              </a:ext>
            </a:extLst>
          </p:cNvPr>
          <p:cNvSpPr txBox="1"/>
          <p:nvPr/>
        </p:nvSpPr>
        <p:spPr>
          <a:xfrm>
            <a:off x="10082337" y="2423923"/>
            <a:ext cx="1024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>
                <a:solidFill>
                  <a:srgbClr val="02231C"/>
                </a:solidFill>
                <a:latin typeface="Arial Nova" panose="020B0504020202020204" pitchFamily="34" charset="0"/>
              </a:rPr>
              <a:t>15.500</a:t>
            </a:r>
          </a:p>
        </p:txBody>
      </p:sp>
      <p:pic>
        <p:nvPicPr>
          <p:cNvPr id="284" name="Graphic 283" descr="Money outline">
            <a:extLst>
              <a:ext uri="{FF2B5EF4-FFF2-40B4-BE49-F238E27FC236}">
                <a16:creationId xmlns:a16="http://schemas.microsoft.com/office/drawing/2014/main" id="{38D243E4-B734-66E0-AC90-638171C02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5628" y="1997508"/>
            <a:ext cx="338555" cy="338555"/>
          </a:xfrm>
          <a:prstGeom prst="rect">
            <a:avLst/>
          </a:prstGeom>
        </p:spPr>
      </p:pic>
      <p:pic>
        <p:nvPicPr>
          <p:cNvPr id="285" name="Graphic 284" descr="Office worker male outline">
            <a:extLst>
              <a:ext uri="{FF2B5EF4-FFF2-40B4-BE49-F238E27FC236}">
                <a16:creationId xmlns:a16="http://schemas.microsoft.com/office/drawing/2014/main" id="{7EC4480F-3110-04C8-0FF4-145C7A3A1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1591" y="2331754"/>
            <a:ext cx="401388" cy="401388"/>
          </a:xfrm>
          <a:prstGeom prst="rect">
            <a:avLst/>
          </a:prstGeom>
        </p:spPr>
      </p:pic>
      <p:sp>
        <p:nvSpPr>
          <p:cNvPr id="286" name="Oval 285">
            <a:extLst>
              <a:ext uri="{FF2B5EF4-FFF2-40B4-BE49-F238E27FC236}">
                <a16:creationId xmlns:a16="http://schemas.microsoft.com/office/drawing/2014/main" id="{9AF056BE-4F4C-7810-A4CD-91A6FACEC3F7}"/>
              </a:ext>
            </a:extLst>
          </p:cNvPr>
          <p:cNvSpPr/>
          <p:nvPr/>
        </p:nvSpPr>
        <p:spPr>
          <a:xfrm>
            <a:off x="8800138" y="3057309"/>
            <a:ext cx="15621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BFEBA586-9C46-F8D5-A5E0-3442624D361D}"/>
              </a:ext>
            </a:extLst>
          </p:cNvPr>
          <p:cNvSpPr txBox="1"/>
          <p:nvPr/>
        </p:nvSpPr>
        <p:spPr>
          <a:xfrm>
            <a:off x="9016822" y="3187252"/>
            <a:ext cx="1147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Pariwisata</a:t>
            </a:r>
            <a:r>
              <a:rPr lang="en-ID" sz="1200" b="1" dirty="0">
                <a:solidFill>
                  <a:srgbClr val="02231C"/>
                </a:solidFill>
                <a:latin typeface="Arial Nova" panose="020B0504020202020204" pitchFamily="34" charset="0"/>
              </a:rPr>
              <a:t> </a:t>
            </a:r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Internasional</a:t>
            </a:r>
            <a:endParaRPr lang="en-ID" sz="12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4685CBA0-C84A-4100-0C27-9FDA95F57ECF}"/>
              </a:ext>
            </a:extLst>
          </p:cNvPr>
          <p:cNvSpPr txBox="1"/>
          <p:nvPr/>
        </p:nvSpPr>
        <p:spPr>
          <a:xfrm>
            <a:off x="9260774" y="3708504"/>
            <a:ext cx="1024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rgbClr val="02231C"/>
                </a:solidFill>
                <a:latin typeface="Arial Nova" panose="020B0504020202020204" pitchFamily="34" charset="0"/>
              </a:rPr>
              <a:t>$3,1 M</a:t>
            </a:r>
          </a:p>
        </p:txBody>
      </p:sp>
      <p:pic>
        <p:nvPicPr>
          <p:cNvPr id="290" name="Graphic 289" descr="Money outline">
            <a:extLst>
              <a:ext uri="{FF2B5EF4-FFF2-40B4-BE49-F238E27FC236}">
                <a16:creationId xmlns:a16="http://schemas.microsoft.com/office/drawing/2014/main" id="{64E3CDB6-3E35-E6E2-C232-6BB634E0F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4888" y="3658465"/>
            <a:ext cx="338555" cy="338555"/>
          </a:xfrm>
          <a:prstGeom prst="rect">
            <a:avLst/>
          </a:prstGeom>
        </p:spPr>
      </p:pic>
      <p:pic>
        <p:nvPicPr>
          <p:cNvPr id="291" name="Graphic 290" descr="Office worker male outline">
            <a:extLst>
              <a:ext uri="{FF2B5EF4-FFF2-40B4-BE49-F238E27FC236}">
                <a16:creationId xmlns:a16="http://schemas.microsoft.com/office/drawing/2014/main" id="{5C8D693B-245C-FE7D-8504-BA35F2D18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00851" y="3992711"/>
            <a:ext cx="401388" cy="401388"/>
          </a:xfrm>
          <a:prstGeom prst="rect">
            <a:avLst/>
          </a:prstGeom>
        </p:spPr>
      </p:pic>
      <p:sp>
        <p:nvSpPr>
          <p:cNvPr id="292" name="Oval 291">
            <a:extLst>
              <a:ext uri="{FF2B5EF4-FFF2-40B4-BE49-F238E27FC236}">
                <a16:creationId xmlns:a16="http://schemas.microsoft.com/office/drawing/2014/main" id="{0E4894E7-5DD6-A9A6-7C73-A230C55F4CFF}"/>
              </a:ext>
            </a:extLst>
          </p:cNvPr>
          <p:cNvSpPr/>
          <p:nvPr/>
        </p:nvSpPr>
        <p:spPr>
          <a:xfrm>
            <a:off x="9964995" y="4700209"/>
            <a:ext cx="15621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CEB81F21-A53E-EF7B-A66B-27B32ED01CE6}"/>
              </a:ext>
            </a:extLst>
          </p:cNvPr>
          <p:cNvSpPr txBox="1"/>
          <p:nvPr/>
        </p:nvSpPr>
        <p:spPr>
          <a:xfrm>
            <a:off x="10181679" y="4830152"/>
            <a:ext cx="1147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Pariwisata</a:t>
            </a:r>
            <a:r>
              <a:rPr lang="en-ID" sz="1200" b="1" dirty="0">
                <a:solidFill>
                  <a:srgbClr val="02231C"/>
                </a:solidFill>
                <a:latin typeface="Arial Nova" panose="020B0504020202020204" pitchFamily="34" charset="0"/>
              </a:rPr>
              <a:t> </a:t>
            </a:r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Domestik</a:t>
            </a:r>
            <a:endParaRPr lang="en-ID" sz="12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pic>
        <p:nvPicPr>
          <p:cNvPr id="296" name="Graphic 295" descr="Money outline">
            <a:extLst>
              <a:ext uri="{FF2B5EF4-FFF2-40B4-BE49-F238E27FC236}">
                <a16:creationId xmlns:a16="http://schemas.microsoft.com/office/drawing/2014/main" id="{41E4CA22-F028-6CFA-59AB-E4DE65252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9745" y="5301365"/>
            <a:ext cx="338555" cy="338555"/>
          </a:xfrm>
          <a:prstGeom prst="rect">
            <a:avLst/>
          </a:prstGeom>
        </p:spPr>
      </p:pic>
      <p:pic>
        <p:nvPicPr>
          <p:cNvPr id="297" name="Graphic 296" descr="Office worker male outline">
            <a:extLst>
              <a:ext uri="{FF2B5EF4-FFF2-40B4-BE49-F238E27FC236}">
                <a16:creationId xmlns:a16="http://schemas.microsoft.com/office/drawing/2014/main" id="{0EF21F0F-F3F2-9828-AB70-51DF326DB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5708" y="5635611"/>
            <a:ext cx="401388" cy="401388"/>
          </a:xfrm>
          <a:prstGeom prst="rect">
            <a:avLst/>
          </a:prstGeom>
        </p:spPr>
      </p:pic>
      <p:sp>
        <p:nvSpPr>
          <p:cNvPr id="238" name="Oval 237">
            <a:extLst>
              <a:ext uri="{FF2B5EF4-FFF2-40B4-BE49-F238E27FC236}">
                <a16:creationId xmlns:a16="http://schemas.microsoft.com/office/drawing/2014/main" id="{4D613946-F238-5679-9FF8-B3BF5E797757}"/>
              </a:ext>
            </a:extLst>
          </p:cNvPr>
          <p:cNvSpPr/>
          <p:nvPr/>
        </p:nvSpPr>
        <p:spPr>
          <a:xfrm>
            <a:off x="7523633" y="5061504"/>
            <a:ext cx="15621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9EF3AE6-F1BF-FA92-1568-02A17AA1BFC3}"/>
              </a:ext>
            </a:extLst>
          </p:cNvPr>
          <p:cNvSpPr txBox="1"/>
          <p:nvPr/>
        </p:nvSpPr>
        <p:spPr>
          <a:xfrm>
            <a:off x="7713121" y="5313542"/>
            <a:ext cx="11476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Akuakultur</a:t>
            </a:r>
            <a:endParaRPr lang="en-ID" sz="12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3C46FB0A-317D-743F-9780-C7AEA17085AA}"/>
              </a:ext>
            </a:extLst>
          </p:cNvPr>
          <p:cNvSpPr txBox="1"/>
          <p:nvPr/>
        </p:nvSpPr>
        <p:spPr>
          <a:xfrm>
            <a:off x="7984269" y="5712699"/>
            <a:ext cx="1024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rgbClr val="02231C"/>
                </a:solidFill>
                <a:latin typeface="Arial Nova" panose="020B0504020202020204" pitchFamily="34" charset="0"/>
              </a:rPr>
              <a:t>$840 </a:t>
            </a:r>
            <a:r>
              <a:rPr lang="en-ID" sz="16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Jt</a:t>
            </a:r>
            <a:endParaRPr lang="en-ID" sz="16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74842F3B-8252-2274-73E5-5E4DCB3B97D6}"/>
              </a:ext>
            </a:extLst>
          </p:cNvPr>
          <p:cNvSpPr txBox="1"/>
          <p:nvPr/>
        </p:nvSpPr>
        <p:spPr>
          <a:xfrm>
            <a:off x="8115092" y="6089075"/>
            <a:ext cx="1024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>
                <a:solidFill>
                  <a:srgbClr val="02231C"/>
                </a:solidFill>
                <a:latin typeface="Arial Nova" panose="020B0504020202020204" pitchFamily="34" charset="0"/>
              </a:rPr>
              <a:t>5.500</a:t>
            </a:r>
          </a:p>
        </p:txBody>
      </p:sp>
      <p:pic>
        <p:nvPicPr>
          <p:cNvPr id="242" name="Graphic 241" descr="Money outline">
            <a:extLst>
              <a:ext uri="{FF2B5EF4-FFF2-40B4-BE49-F238E27FC236}">
                <a16:creationId xmlns:a16="http://schemas.microsoft.com/office/drawing/2014/main" id="{1893EF9B-E139-A489-FF5B-57A225758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8383" y="5662660"/>
            <a:ext cx="338555" cy="338555"/>
          </a:xfrm>
          <a:prstGeom prst="rect">
            <a:avLst/>
          </a:prstGeom>
        </p:spPr>
      </p:pic>
      <p:pic>
        <p:nvPicPr>
          <p:cNvPr id="243" name="Graphic 242" descr="Office worker male outline">
            <a:extLst>
              <a:ext uri="{FF2B5EF4-FFF2-40B4-BE49-F238E27FC236}">
                <a16:creationId xmlns:a16="http://schemas.microsoft.com/office/drawing/2014/main" id="{ECF339C4-DC0B-105E-012C-54A961D47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4346" y="5996906"/>
            <a:ext cx="401388" cy="401388"/>
          </a:xfrm>
          <a:prstGeom prst="rect">
            <a:avLst/>
          </a:prstGeom>
        </p:spPr>
      </p:pic>
      <p:sp>
        <p:nvSpPr>
          <p:cNvPr id="244" name="Oval 243">
            <a:extLst>
              <a:ext uri="{FF2B5EF4-FFF2-40B4-BE49-F238E27FC236}">
                <a16:creationId xmlns:a16="http://schemas.microsoft.com/office/drawing/2014/main" id="{612C040D-29A8-DDE5-0796-807711BBF852}"/>
              </a:ext>
            </a:extLst>
          </p:cNvPr>
          <p:cNvSpPr/>
          <p:nvPr/>
        </p:nvSpPr>
        <p:spPr>
          <a:xfrm>
            <a:off x="2022886" y="4901479"/>
            <a:ext cx="15621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B30AF543-0F6C-86F5-DB70-771A3B37D136}"/>
              </a:ext>
            </a:extLst>
          </p:cNvPr>
          <p:cNvSpPr txBox="1"/>
          <p:nvPr/>
        </p:nvSpPr>
        <p:spPr>
          <a:xfrm>
            <a:off x="2239570" y="5031422"/>
            <a:ext cx="1147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Penelitian</a:t>
            </a:r>
            <a:r>
              <a:rPr lang="en-ID" sz="1200" b="1" dirty="0">
                <a:solidFill>
                  <a:srgbClr val="02231C"/>
                </a:solidFill>
                <a:latin typeface="Arial Nova" panose="020B0504020202020204" pitchFamily="34" charset="0"/>
              </a:rPr>
              <a:t> </a:t>
            </a:r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Kelautan</a:t>
            </a:r>
            <a:endParaRPr lang="en-ID" sz="12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B076CDA1-DFD5-695A-C0EE-CA2D6B5AF8E9}"/>
              </a:ext>
            </a:extLst>
          </p:cNvPr>
          <p:cNvSpPr txBox="1"/>
          <p:nvPr/>
        </p:nvSpPr>
        <p:spPr>
          <a:xfrm>
            <a:off x="2483522" y="5552674"/>
            <a:ext cx="1024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rgbClr val="02231C"/>
                </a:solidFill>
                <a:latin typeface="Arial Nova" panose="020B0504020202020204" pitchFamily="34" charset="0"/>
              </a:rPr>
              <a:t>$120 </a:t>
            </a:r>
            <a:r>
              <a:rPr lang="en-ID" sz="16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Jt</a:t>
            </a:r>
            <a:endParaRPr lang="en-ID" sz="16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BC55061B-EA18-0C72-F1DD-F742F055A6A2}"/>
              </a:ext>
            </a:extLst>
          </p:cNvPr>
          <p:cNvSpPr txBox="1"/>
          <p:nvPr/>
        </p:nvSpPr>
        <p:spPr>
          <a:xfrm>
            <a:off x="2614345" y="5929050"/>
            <a:ext cx="1024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2231C"/>
                </a:solidFill>
                <a:latin typeface="Arial Nova" panose="020B0504020202020204" pitchFamily="34" charset="0"/>
              </a:rPr>
              <a:t>800</a:t>
            </a:r>
            <a:endParaRPr lang="en-ID" sz="14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pic>
        <p:nvPicPr>
          <p:cNvPr id="248" name="Graphic 247" descr="Money outline">
            <a:extLst>
              <a:ext uri="{FF2B5EF4-FFF2-40B4-BE49-F238E27FC236}">
                <a16:creationId xmlns:a16="http://schemas.microsoft.com/office/drawing/2014/main" id="{FD321D31-0438-708B-063C-1D4827E2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27636" y="5502635"/>
            <a:ext cx="338555" cy="338555"/>
          </a:xfrm>
          <a:prstGeom prst="rect">
            <a:avLst/>
          </a:prstGeom>
        </p:spPr>
      </p:pic>
      <p:pic>
        <p:nvPicPr>
          <p:cNvPr id="249" name="Graphic 248" descr="Office worker male outline">
            <a:extLst>
              <a:ext uri="{FF2B5EF4-FFF2-40B4-BE49-F238E27FC236}">
                <a16:creationId xmlns:a16="http://schemas.microsoft.com/office/drawing/2014/main" id="{C4416FE2-E672-998A-81BA-7F0D93BF7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3599" y="5836881"/>
            <a:ext cx="401388" cy="401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D1493A-29D4-CA98-B169-A4A3D9C3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Mengacu</a:t>
            </a:r>
            <a:r>
              <a:rPr lang="en-US" dirty="0"/>
              <a:t> Pada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Kasus</a:t>
            </a:r>
            <a:r>
              <a:rPr lang="en-US" dirty="0"/>
              <a:t> Australia: </a:t>
            </a:r>
            <a:r>
              <a:rPr lang="en-US" dirty="0" err="1"/>
              <a:t>Pemetaan</a:t>
            </a:r>
            <a:r>
              <a:rPr lang="en-US" dirty="0"/>
              <a:t> Dasar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Ekonomi yang </a:t>
            </a:r>
            <a:r>
              <a:rPr lang="en-US" dirty="0" err="1"/>
              <a:t>Besar</a:t>
            </a:r>
            <a:r>
              <a:rPr lang="en-US" dirty="0"/>
              <a:t> dan </a:t>
            </a:r>
            <a:r>
              <a:rPr lang="en-US" dirty="0" err="1"/>
              <a:t>Berpengaruh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Banyak Sektor</a:t>
            </a:r>
            <a:endParaRPr lang="en-ID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8F9DA4-4519-BB32-3A82-FCA9434A5F28}"/>
              </a:ext>
            </a:extLst>
          </p:cNvPr>
          <p:cNvGrpSpPr/>
          <p:nvPr/>
        </p:nvGrpSpPr>
        <p:grpSpPr>
          <a:xfrm>
            <a:off x="6309174" y="1327293"/>
            <a:ext cx="518308" cy="518308"/>
            <a:chOff x="7362512" y="1429412"/>
            <a:chExt cx="518308" cy="51830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C0055BF-A3EF-C694-E12B-71C2EBFD4A21}"/>
                </a:ext>
              </a:extLst>
            </p:cNvPr>
            <p:cNvSpPr/>
            <p:nvPr/>
          </p:nvSpPr>
          <p:spPr>
            <a:xfrm>
              <a:off x="7362512" y="1429412"/>
              <a:ext cx="518308" cy="518308"/>
            </a:xfrm>
            <a:prstGeom prst="ellipse">
              <a:avLst/>
            </a:prstGeom>
            <a:solidFill>
              <a:srgbClr val="CCEAFF"/>
            </a:solidFill>
            <a:ln w="28575">
              <a:solidFill>
                <a:srgbClr val="0223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pic>
          <p:nvPicPr>
            <p:cNvPr id="34" name="Picture 12" descr="Fish icons for free download | Freepik">
              <a:extLst>
                <a:ext uri="{FF2B5EF4-FFF2-40B4-BE49-F238E27FC236}">
                  <a16:creationId xmlns:a16="http://schemas.microsoft.com/office/drawing/2014/main" id="{ED0AE42D-26D8-1A2A-33A9-8E36C3D81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532" y="1545872"/>
              <a:ext cx="340359" cy="340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D9692837-6E51-C8BB-7C74-18CA2F089DF8}"/>
              </a:ext>
            </a:extLst>
          </p:cNvPr>
          <p:cNvSpPr/>
          <p:nvPr/>
        </p:nvSpPr>
        <p:spPr>
          <a:xfrm>
            <a:off x="10587579" y="1266451"/>
            <a:ext cx="518308" cy="518308"/>
          </a:xfrm>
          <a:prstGeom prst="ellipse">
            <a:avLst/>
          </a:prstGeom>
          <a:solidFill>
            <a:srgbClr val="CCEAFF"/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63" name="Picture 14" descr="Sailing Icon Vector Art, Icons, and ...">
            <a:extLst>
              <a:ext uri="{FF2B5EF4-FFF2-40B4-BE49-F238E27FC236}">
                <a16:creationId xmlns:a16="http://schemas.microsoft.com/office/drawing/2014/main" id="{5FE04A39-05AE-F6B9-6EF1-5DC08289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216" y="1251707"/>
            <a:ext cx="473859" cy="4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D034B0F6-4124-DAB0-9596-790AFFF72780}"/>
              </a:ext>
            </a:extLst>
          </p:cNvPr>
          <p:cNvSpPr/>
          <p:nvPr/>
        </p:nvSpPr>
        <p:spPr>
          <a:xfrm>
            <a:off x="8535670" y="3204351"/>
            <a:ext cx="518308" cy="518308"/>
          </a:xfrm>
          <a:prstGeom prst="ellipse">
            <a:avLst/>
          </a:prstGeom>
          <a:solidFill>
            <a:srgbClr val="CCEAFF"/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83" name="Picture 16" descr="Tourism Generic Detailed Outline icon">
            <a:extLst>
              <a:ext uri="{FF2B5EF4-FFF2-40B4-BE49-F238E27FC236}">
                <a16:creationId xmlns:a16="http://schemas.microsoft.com/office/drawing/2014/main" id="{BDE21967-64C7-5586-1C3E-7014AF3E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664" y="3290194"/>
            <a:ext cx="336434" cy="33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Oval 101">
            <a:extLst>
              <a:ext uri="{FF2B5EF4-FFF2-40B4-BE49-F238E27FC236}">
                <a16:creationId xmlns:a16="http://schemas.microsoft.com/office/drawing/2014/main" id="{80CB3325-E335-ACD6-00FC-E210F799A120}"/>
              </a:ext>
            </a:extLst>
          </p:cNvPr>
          <p:cNvSpPr/>
          <p:nvPr/>
        </p:nvSpPr>
        <p:spPr>
          <a:xfrm>
            <a:off x="11250231" y="4849790"/>
            <a:ext cx="518308" cy="518308"/>
          </a:xfrm>
          <a:prstGeom prst="ellipse">
            <a:avLst/>
          </a:prstGeom>
          <a:solidFill>
            <a:srgbClr val="CCEAFF"/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3" name="Picture 20" descr="Diving Icon Vector Art, Icons, and ...">
            <a:extLst>
              <a:ext uri="{FF2B5EF4-FFF2-40B4-BE49-F238E27FC236}">
                <a16:creationId xmlns:a16="http://schemas.microsoft.com/office/drawing/2014/main" id="{C0701B0B-71BE-0763-A9B9-43DBBD912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183" y="4871239"/>
            <a:ext cx="518308" cy="51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FF791BE-38E9-87A1-A497-68D2AC8C99DD}"/>
              </a:ext>
            </a:extLst>
          </p:cNvPr>
          <p:cNvGrpSpPr/>
          <p:nvPr/>
        </p:nvGrpSpPr>
        <p:grpSpPr>
          <a:xfrm>
            <a:off x="8700316" y="4983648"/>
            <a:ext cx="518308" cy="518308"/>
            <a:chOff x="7362512" y="1429412"/>
            <a:chExt cx="518308" cy="518308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F3B167ED-3974-5015-AA6C-6CD97076211A}"/>
                </a:ext>
              </a:extLst>
            </p:cNvPr>
            <p:cNvSpPr/>
            <p:nvPr/>
          </p:nvSpPr>
          <p:spPr>
            <a:xfrm>
              <a:off x="7362512" y="1429412"/>
              <a:ext cx="518308" cy="518308"/>
            </a:xfrm>
            <a:prstGeom prst="ellipse">
              <a:avLst/>
            </a:prstGeom>
            <a:solidFill>
              <a:srgbClr val="CCEAFF"/>
            </a:solidFill>
            <a:ln w="28575">
              <a:solidFill>
                <a:srgbClr val="0223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pic>
          <p:nvPicPr>
            <p:cNvPr id="107" name="Picture 12" descr="Fish icons for free download | Freepik">
              <a:extLst>
                <a:ext uri="{FF2B5EF4-FFF2-40B4-BE49-F238E27FC236}">
                  <a16:creationId xmlns:a16="http://schemas.microsoft.com/office/drawing/2014/main" id="{87F872FF-AB3E-35B3-43FF-0F7011D35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7017" y="1533655"/>
              <a:ext cx="340359" cy="340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6" name="Oval 125">
            <a:extLst>
              <a:ext uri="{FF2B5EF4-FFF2-40B4-BE49-F238E27FC236}">
                <a16:creationId xmlns:a16="http://schemas.microsoft.com/office/drawing/2014/main" id="{6481CA31-3145-0672-4785-923F4B511381}"/>
              </a:ext>
            </a:extLst>
          </p:cNvPr>
          <p:cNvSpPr/>
          <p:nvPr/>
        </p:nvSpPr>
        <p:spPr>
          <a:xfrm>
            <a:off x="5111286" y="1249598"/>
            <a:ext cx="518308" cy="5183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44" name="Picture 22" descr="Rudder sea lifestyle nautical marine ...">
            <a:extLst>
              <a:ext uri="{FF2B5EF4-FFF2-40B4-BE49-F238E27FC236}">
                <a16:creationId xmlns:a16="http://schemas.microsoft.com/office/drawing/2014/main" id="{19C5898A-BA92-583A-E969-38F97035D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" b="8489"/>
          <a:stretch/>
        </p:blipFill>
        <p:spPr bwMode="auto">
          <a:xfrm>
            <a:off x="5182362" y="1322706"/>
            <a:ext cx="409005" cy="38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Oval 145">
            <a:extLst>
              <a:ext uri="{FF2B5EF4-FFF2-40B4-BE49-F238E27FC236}">
                <a16:creationId xmlns:a16="http://schemas.microsoft.com/office/drawing/2014/main" id="{648EF836-39A7-EE11-080D-79F471FD78F5}"/>
              </a:ext>
            </a:extLst>
          </p:cNvPr>
          <p:cNvSpPr/>
          <p:nvPr/>
        </p:nvSpPr>
        <p:spPr>
          <a:xfrm>
            <a:off x="616423" y="1466709"/>
            <a:ext cx="518308" cy="5183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64" name="Picture 24" descr="Rescue icon Royalty Free Vector Image ...">
            <a:extLst>
              <a:ext uri="{FF2B5EF4-FFF2-40B4-BE49-F238E27FC236}">
                <a16:creationId xmlns:a16="http://schemas.microsoft.com/office/drawing/2014/main" id="{C345B974-CCFF-4C78-E345-9966FC8AD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 t="6976" r="7785" b="15868"/>
          <a:stretch/>
        </p:blipFill>
        <p:spPr bwMode="auto">
          <a:xfrm>
            <a:off x="617970" y="1490532"/>
            <a:ext cx="515213" cy="49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Oval 165">
            <a:extLst>
              <a:ext uri="{FF2B5EF4-FFF2-40B4-BE49-F238E27FC236}">
                <a16:creationId xmlns:a16="http://schemas.microsoft.com/office/drawing/2014/main" id="{CC97B72A-4825-AA34-8B15-4EB0626923FB}"/>
              </a:ext>
            </a:extLst>
          </p:cNvPr>
          <p:cNvSpPr/>
          <p:nvPr/>
        </p:nvSpPr>
        <p:spPr>
          <a:xfrm>
            <a:off x="2101757" y="2973748"/>
            <a:ext cx="518308" cy="518308"/>
          </a:xfrm>
          <a:prstGeom prst="ellipse">
            <a:avLst/>
          </a:prstGeom>
          <a:solidFill>
            <a:srgbClr val="CCEAFF"/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FE70A61B-0D2D-D69D-08C0-E481F0CF6751}"/>
              </a:ext>
            </a:extLst>
          </p:cNvPr>
          <p:cNvSpPr/>
          <p:nvPr/>
        </p:nvSpPr>
        <p:spPr>
          <a:xfrm>
            <a:off x="1796034" y="4834152"/>
            <a:ext cx="518308" cy="518308"/>
          </a:xfrm>
          <a:prstGeom prst="ellipse">
            <a:avLst/>
          </a:prstGeom>
          <a:solidFill>
            <a:srgbClr val="CCEAFF"/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03" name="Picture 28" descr="Seaweed Icon&quot; Images – Browse 33 Stock Photos, Vectors, and Video | Adobe  Stock">
            <a:extLst>
              <a:ext uri="{FF2B5EF4-FFF2-40B4-BE49-F238E27FC236}">
                <a16:creationId xmlns:a16="http://schemas.microsoft.com/office/drawing/2014/main" id="{FBB1858E-A10B-8BF3-4E03-EAA1347E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73" y="4792967"/>
            <a:ext cx="600963" cy="60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03C21DF6-4B42-2CF8-13A4-E6436A69A73D}"/>
              </a:ext>
            </a:extLst>
          </p:cNvPr>
          <p:cNvSpPr/>
          <p:nvPr/>
        </p:nvSpPr>
        <p:spPr>
          <a:xfrm>
            <a:off x="4965598" y="5185686"/>
            <a:ext cx="1562100" cy="15621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B000F320-4FD9-C7BA-46ED-A3F17C401EFF}"/>
              </a:ext>
            </a:extLst>
          </p:cNvPr>
          <p:cNvSpPr/>
          <p:nvPr/>
        </p:nvSpPr>
        <p:spPr>
          <a:xfrm>
            <a:off x="6201272" y="5176932"/>
            <a:ext cx="518308" cy="518308"/>
          </a:xfrm>
          <a:prstGeom prst="ellipse">
            <a:avLst/>
          </a:prstGeom>
          <a:solidFill>
            <a:srgbClr val="CCEAFF"/>
          </a:solidFill>
          <a:ln w="28575">
            <a:solidFill>
              <a:srgbClr val="022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2E4F312-2EDD-BE7F-5C20-1DC455817F71}"/>
              </a:ext>
            </a:extLst>
          </p:cNvPr>
          <p:cNvSpPr txBox="1"/>
          <p:nvPr/>
        </p:nvSpPr>
        <p:spPr>
          <a:xfrm>
            <a:off x="5182282" y="5315629"/>
            <a:ext cx="11476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Ekstraksi</a:t>
            </a:r>
            <a:r>
              <a:rPr lang="en-ID" sz="1200" b="1" dirty="0">
                <a:solidFill>
                  <a:srgbClr val="02231C"/>
                </a:solidFill>
                <a:latin typeface="Arial Nova" panose="020B0504020202020204" pitchFamily="34" charset="0"/>
              </a:rPr>
              <a:t> </a:t>
            </a:r>
            <a:br>
              <a:rPr lang="en-ID" sz="1200" b="1" dirty="0">
                <a:solidFill>
                  <a:srgbClr val="02231C"/>
                </a:solidFill>
                <a:latin typeface="Arial Nova" panose="020B0504020202020204" pitchFamily="34" charset="0"/>
              </a:rPr>
            </a:br>
            <a:r>
              <a:rPr lang="en-ID" sz="1200" b="1" dirty="0" err="1">
                <a:solidFill>
                  <a:srgbClr val="02231C"/>
                </a:solidFill>
                <a:latin typeface="Arial Nova" panose="020B0504020202020204" pitchFamily="34" charset="0"/>
              </a:rPr>
              <a:t>Migas</a:t>
            </a:r>
            <a:endParaRPr lang="en-ID" sz="1200" b="1" dirty="0">
              <a:solidFill>
                <a:srgbClr val="02231C"/>
              </a:solidFill>
              <a:latin typeface="Arial Nova" panose="020B050402020202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9BF8B645-89A8-AC6F-4D83-84C00531F9A6}"/>
              </a:ext>
            </a:extLst>
          </p:cNvPr>
          <p:cNvSpPr txBox="1"/>
          <p:nvPr/>
        </p:nvSpPr>
        <p:spPr>
          <a:xfrm>
            <a:off x="5426234" y="5836881"/>
            <a:ext cx="1024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rgbClr val="02231C"/>
                </a:solidFill>
                <a:latin typeface="Arial Nova" panose="020B0504020202020204" pitchFamily="34" charset="0"/>
              </a:rPr>
              <a:t>$48,4 M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1EFD6427-843E-5FFA-0F7D-CD8FDC6C08BC}"/>
              </a:ext>
            </a:extLst>
          </p:cNvPr>
          <p:cNvSpPr txBox="1"/>
          <p:nvPr/>
        </p:nvSpPr>
        <p:spPr>
          <a:xfrm>
            <a:off x="5557057" y="6213257"/>
            <a:ext cx="1024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>
                <a:solidFill>
                  <a:srgbClr val="02231C"/>
                </a:solidFill>
                <a:latin typeface="Arial Nova" panose="020B0504020202020204" pitchFamily="34" charset="0"/>
              </a:rPr>
              <a:t>77.000</a:t>
            </a:r>
          </a:p>
        </p:txBody>
      </p:sp>
      <p:pic>
        <p:nvPicPr>
          <p:cNvPr id="223" name="Picture 26" descr="Oil gas and equipment icon on white ...">
            <a:extLst>
              <a:ext uri="{FF2B5EF4-FFF2-40B4-BE49-F238E27FC236}">
                <a16:creationId xmlns:a16="http://schemas.microsoft.com/office/drawing/2014/main" id="{120D7AE1-51E8-5114-4A59-A60AA4799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11019" r="12899" b="16595"/>
          <a:stretch/>
        </p:blipFill>
        <p:spPr bwMode="auto">
          <a:xfrm>
            <a:off x="6247479" y="5157676"/>
            <a:ext cx="423697" cy="43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30" descr="Exploration Icons - Free SVG &amp; PNG ...">
            <a:extLst>
              <a:ext uri="{FF2B5EF4-FFF2-40B4-BE49-F238E27FC236}">
                <a16:creationId xmlns:a16="http://schemas.microsoft.com/office/drawing/2014/main" id="{1427A564-78F5-B45A-3286-68A92CEE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98" y="3016228"/>
            <a:ext cx="451806" cy="45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TextBox 224">
            <a:extLst>
              <a:ext uri="{FF2B5EF4-FFF2-40B4-BE49-F238E27FC236}">
                <a16:creationId xmlns:a16="http://schemas.microsoft.com/office/drawing/2014/main" id="{69D79B6C-BAB0-8D4A-4A70-4A3593C5451C}"/>
              </a:ext>
            </a:extLst>
          </p:cNvPr>
          <p:cNvSpPr txBox="1"/>
          <p:nvPr/>
        </p:nvSpPr>
        <p:spPr>
          <a:xfrm>
            <a:off x="10501209" y="6581001"/>
            <a:ext cx="1280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: Deloitte</a:t>
            </a:r>
            <a:endParaRPr lang="en-ID" sz="1200" dirty="0"/>
          </a:p>
        </p:txBody>
      </p:sp>
      <p:pic>
        <p:nvPicPr>
          <p:cNvPr id="229" name="Graphic 228" descr="Money outline">
            <a:extLst>
              <a:ext uri="{FF2B5EF4-FFF2-40B4-BE49-F238E27FC236}">
                <a16:creationId xmlns:a16="http://schemas.microsoft.com/office/drawing/2014/main" id="{C0A0ABF1-E45A-29D4-64C0-00493BA6E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0348" y="5786842"/>
            <a:ext cx="338555" cy="338555"/>
          </a:xfrm>
          <a:prstGeom prst="rect">
            <a:avLst/>
          </a:prstGeom>
        </p:spPr>
      </p:pic>
      <p:grpSp>
        <p:nvGrpSpPr>
          <p:cNvPr id="298" name="Group 297">
            <a:extLst>
              <a:ext uri="{FF2B5EF4-FFF2-40B4-BE49-F238E27FC236}">
                <a16:creationId xmlns:a16="http://schemas.microsoft.com/office/drawing/2014/main" id="{E51C4052-008F-3881-9E42-977149A711A3}"/>
              </a:ext>
            </a:extLst>
          </p:cNvPr>
          <p:cNvGrpSpPr/>
          <p:nvPr/>
        </p:nvGrpSpPr>
        <p:grpSpPr>
          <a:xfrm>
            <a:off x="4426185" y="2928067"/>
            <a:ext cx="3532754" cy="2013309"/>
            <a:chOff x="4158193" y="2135022"/>
            <a:chExt cx="3944203" cy="3026391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EA90E45B-F5F5-44CD-DB2F-713015810C1C}"/>
                </a:ext>
              </a:extLst>
            </p:cNvPr>
            <p:cNvSpPr/>
            <p:nvPr/>
          </p:nvSpPr>
          <p:spPr>
            <a:xfrm>
              <a:off x="4158193" y="2135022"/>
              <a:ext cx="3944203" cy="302639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400"/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2187A63E-F655-5B5E-9258-920468FBB18C}"/>
                </a:ext>
              </a:extLst>
            </p:cNvPr>
            <p:cNvSpPr txBox="1"/>
            <p:nvPr/>
          </p:nvSpPr>
          <p:spPr>
            <a:xfrm>
              <a:off x="4435271" y="3969801"/>
              <a:ext cx="3487002" cy="1040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err="1">
                  <a:solidFill>
                    <a:schemeClr val="bg1"/>
                  </a:solidFill>
                </a:rPr>
                <a:t>Dampak</a:t>
              </a:r>
              <a:r>
                <a:rPr lang="en-US" sz="1300" b="1" dirty="0">
                  <a:solidFill>
                    <a:schemeClr val="bg1"/>
                  </a:solidFill>
                </a:rPr>
                <a:t> Ekonomi </a:t>
              </a:r>
              <a:r>
                <a:rPr lang="en-US" sz="1300" b="1" dirty="0" err="1">
                  <a:solidFill>
                    <a:schemeClr val="bg1"/>
                  </a:solidFill>
                </a:rPr>
                <a:t>Terhadap</a:t>
              </a:r>
              <a:r>
                <a:rPr lang="en-US" sz="1300" b="1" dirty="0">
                  <a:solidFill>
                    <a:schemeClr val="bg1"/>
                  </a:solidFill>
                </a:rPr>
                <a:t> Sektor </a:t>
              </a:r>
              <a:r>
                <a:rPr lang="en-US" sz="1300" b="1" dirty="0" err="1">
                  <a:solidFill>
                    <a:schemeClr val="bg1"/>
                  </a:solidFill>
                </a:rPr>
                <a:t>Eksisting</a:t>
              </a:r>
              <a:r>
                <a:rPr lang="en-US" sz="1300" b="1" dirty="0">
                  <a:solidFill>
                    <a:schemeClr val="bg1"/>
                  </a:solidFill>
                </a:rPr>
                <a:t> dan Sektor Baru yang </a:t>
              </a:r>
              <a:r>
                <a:rPr lang="en-US" sz="1300" b="1" dirty="0" err="1">
                  <a:solidFill>
                    <a:schemeClr val="bg1"/>
                  </a:solidFill>
                </a:rPr>
                <a:t>Tercipta</a:t>
              </a:r>
              <a:r>
                <a:rPr lang="en-US" sz="1300" b="1" dirty="0">
                  <a:solidFill>
                    <a:schemeClr val="bg1"/>
                  </a:solidFill>
                </a:rPr>
                <a:t> </a:t>
              </a:r>
              <a:r>
                <a:rPr lang="en-US" sz="1300" b="1" dirty="0" err="1">
                  <a:solidFill>
                    <a:schemeClr val="bg1"/>
                  </a:solidFill>
                </a:rPr>
                <a:t>karena</a:t>
              </a:r>
              <a:r>
                <a:rPr lang="en-US" sz="1300" b="1" dirty="0">
                  <a:solidFill>
                    <a:schemeClr val="bg1"/>
                  </a:solidFill>
                </a:rPr>
                <a:t> </a:t>
              </a:r>
              <a:r>
                <a:rPr lang="en-US" sz="1300" b="1" dirty="0" err="1">
                  <a:solidFill>
                    <a:schemeClr val="bg1"/>
                  </a:solidFill>
                </a:rPr>
                <a:t>Pemetaan</a:t>
              </a:r>
              <a:r>
                <a:rPr lang="en-US" sz="1300" b="1" dirty="0">
                  <a:solidFill>
                    <a:schemeClr val="bg1"/>
                  </a:solidFill>
                </a:rPr>
                <a:t> Data Dasar </a:t>
              </a:r>
              <a:r>
                <a:rPr lang="en-US" sz="1300" b="1" dirty="0" err="1">
                  <a:solidFill>
                    <a:schemeClr val="bg1"/>
                  </a:solidFill>
                </a:rPr>
                <a:t>Laut</a:t>
              </a:r>
              <a:endParaRPr lang="en-ID" sz="1300" b="1" dirty="0">
                <a:solidFill>
                  <a:schemeClr val="bg1"/>
                </a:solidFill>
              </a:endParaRPr>
            </a:p>
          </p:txBody>
        </p:sp>
        <p:pic>
          <p:nvPicPr>
            <p:cNvPr id="232" name="Graphic 231" descr="Money outline">
              <a:extLst>
                <a:ext uri="{FF2B5EF4-FFF2-40B4-BE49-F238E27FC236}">
                  <a16:creationId xmlns:a16="http://schemas.microsoft.com/office/drawing/2014/main" id="{DFA7DA53-9C6E-3E59-5DD5-BAA65F8AC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899401" y="2438200"/>
              <a:ext cx="547262" cy="547262"/>
            </a:xfrm>
            <a:prstGeom prst="rect">
              <a:avLst/>
            </a:prstGeom>
          </p:spPr>
        </p:pic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B4769123-303C-8EE7-44E7-863816520AED}"/>
                </a:ext>
              </a:extLst>
            </p:cNvPr>
            <p:cNvSpPr txBox="1"/>
            <p:nvPr/>
          </p:nvSpPr>
          <p:spPr>
            <a:xfrm>
              <a:off x="5671851" y="2438200"/>
              <a:ext cx="1801505" cy="533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$65 </a:t>
              </a:r>
              <a:r>
                <a:rPr lang="en-US" sz="2400" b="1" dirty="0" err="1">
                  <a:solidFill>
                    <a:schemeClr val="bg1"/>
                  </a:solidFill>
                </a:rPr>
                <a:t>Miliar</a:t>
              </a:r>
              <a:endParaRPr lang="en-ID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E95CE4AC-520F-F333-D651-6565E56E9232}"/>
                </a:ext>
              </a:extLst>
            </p:cNvPr>
            <p:cNvSpPr txBox="1"/>
            <p:nvPr/>
          </p:nvSpPr>
          <p:spPr>
            <a:xfrm>
              <a:off x="5694329" y="3160720"/>
              <a:ext cx="1779028" cy="610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175.600</a:t>
              </a:r>
              <a:endParaRPr lang="en-ID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235" name="Graphic 234" descr="Office worker male outline">
              <a:extLst>
                <a:ext uri="{FF2B5EF4-FFF2-40B4-BE49-F238E27FC236}">
                  <a16:creationId xmlns:a16="http://schemas.microsoft.com/office/drawing/2014/main" id="{2A72F570-39CE-2D12-344E-D388A7A50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843887" y="3053701"/>
              <a:ext cx="698478" cy="698478"/>
            </a:xfrm>
            <a:prstGeom prst="rect">
              <a:avLst/>
            </a:prstGeom>
          </p:spPr>
        </p:pic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54DF7324-73C3-7C7B-7923-1484FA39E2C9}"/>
                </a:ext>
              </a:extLst>
            </p:cNvPr>
            <p:cNvCxnSpPr>
              <a:cxnSpLocks/>
            </p:cNvCxnSpPr>
            <p:nvPr/>
          </p:nvCxnSpPr>
          <p:spPr>
            <a:xfrm>
              <a:off x="4431150" y="3905819"/>
              <a:ext cx="351429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7" name="Graphic 236" descr="Office worker male outline">
            <a:extLst>
              <a:ext uri="{FF2B5EF4-FFF2-40B4-BE49-F238E27FC236}">
                <a16:creationId xmlns:a16="http://schemas.microsoft.com/office/drawing/2014/main" id="{52BF4D43-678B-8C7B-07F3-AB1A227AD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6311" y="6121088"/>
            <a:ext cx="401388" cy="401388"/>
          </a:xfrm>
          <a:prstGeom prst="rect">
            <a:avLst/>
          </a:prstGeom>
        </p:spPr>
      </p:pic>
      <p:pic>
        <p:nvPicPr>
          <p:cNvPr id="272" name="Graphic 271" descr="Money outline">
            <a:extLst>
              <a:ext uri="{FF2B5EF4-FFF2-40B4-BE49-F238E27FC236}">
                <a16:creationId xmlns:a16="http://schemas.microsoft.com/office/drawing/2014/main" id="{1924DFF0-D753-0E04-13E9-A9856A8C4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6213" y="1796282"/>
            <a:ext cx="338555" cy="338555"/>
          </a:xfrm>
          <a:prstGeom prst="rect">
            <a:avLst/>
          </a:prstGeom>
        </p:spPr>
      </p:pic>
      <p:pic>
        <p:nvPicPr>
          <p:cNvPr id="273" name="Graphic 272" descr="Office worker male outline">
            <a:extLst>
              <a:ext uri="{FF2B5EF4-FFF2-40B4-BE49-F238E27FC236}">
                <a16:creationId xmlns:a16="http://schemas.microsoft.com/office/drawing/2014/main" id="{9D0D55D7-2031-B686-12F6-983A62C2E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2176" y="2130528"/>
            <a:ext cx="401388" cy="401388"/>
          </a:xfrm>
          <a:prstGeom prst="rect">
            <a:avLst/>
          </a:prstGeom>
        </p:spPr>
      </p:pic>
      <p:sp>
        <p:nvSpPr>
          <p:cNvPr id="289" name="TextBox 288">
            <a:extLst>
              <a:ext uri="{FF2B5EF4-FFF2-40B4-BE49-F238E27FC236}">
                <a16:creationId xmlns:a16="http://schemas.microsoft.com/office/drawing/2014/main" id="{02A4DFF1-FA0B-C916-2139-234A2FD58D5C}"/>
              </a:ext>
            </a:extLst>
          </p:cNvPr>
          <p:cNvSpPr txBox="1"/>
          <p:nvPr/>
        </p:nvSpPr>
        <p:spPr>
          <a:xfrm>
            <a:off x="9391597" y="4084880"/>
            <a:ext cx="1024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>
                <a:solidFill>
                  <a:srgbClr val="02231C"/>
                </a:solidFill>
                <a:latin typeface="Arial Nova" panose="020B0504020202020204" pitchFamily="34" charset="0"/>
              </a:rPr>
              <a:t>24.700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72C59EC4-E431-369F-31DC-81BDFA3164F8}"/>
              </a:ext>
            </a:extLst>
          </p:cNvPr>
          <p:cNvSpPr txBox="1"/>
          <p:nvPr/>
        </p:nvSpPr>
        <p:spPr>
          <a:xfrm>
            <a:off x="10425631" y="5351404"/>
            <a:ext cx="1024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rgbClr val="02231C"/>
                </a:solidFill>
                <a:latin typeface="Arial Nova" panose="020B0504020202020204" pitchFamily="34" charset="0"/>
              </a:rPr>
              <a:t>$1,7 M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C1E91E0F-E640-7085-291E-A7D39F45F2CC}"/>
              </a:ext>
            </a:extLst>
          </p:cNvPr>
          <p:cNvSpPr txBox="1"/>
          <p:nvPr/>
        </p:nvSpPr>
        <p:spPr>
          <a:xfrm>
            <a:off x="10556454" y="5727780"/>
            <a:ext cx="1024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b="1" dirty="0">
                <a:solidFill>
                  <a:srgbClr val="02231C"/>
                </a:solidFill>
                <a:latin typeface="Arial Nova" panose="020B0504020202020204" pitchFamily="34" charset="0"/>
              </a:rPr>
              <a:t>14.300</a:t>
            </a:r>
          </a:p>
        </p:txBody>
      </p:sp>
    </p:spTree>
    <p:extLst>
      <p:ext uri="{BB962C8B-B14F-4D97-AF65-F5344CB8AC3E}">
        <p14:creationId xmlns:p14="http://schemas.microsoft.com/office/powerpoint/2010/main" val="136954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309255B-E3F4-BE72-BEB3-0E511509A74D}"/>
              </a:ext>
            </a:extLst>
          </p:cNvPr>
          <p:cNvSpPr/>
          <p:nvPr/>
        </p:nvSpPr>
        <p:spPr>
          <a:xfrm>
            <a:off x="0" y="1221475"/>
            <a:ext cx="12192000" cy="85298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52EC8-44DE-937B-EC3C-2189BFDCA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Hidrografi</a:t>
            </a:r>
            <a:r>
              <a:rPr lang="en-US" dirty="0"/>
              <a:t> </a:t>
            </a:r>
            <a:r>
              <a:rPr lang="en-US" dirty="0" err="1"/>
              <a:t>Berperan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Mendorong</a:t>
            </a:r>
            <a:r>
              <a:rPr lang="en-US" dirty="0"/>
              <a:t> </a:t>
            </a:r>
            <a:r>
              <a:rPr lang="en-US" dirty="0" err="1"/>
              <a:t>Aktivitas</a:t>
            </a:r>
            <a:r>
              <a:rPr lang="en-US" dirty="0"/>
              <a:t> Pelabuhan dan </a:t>
            </a:r>
            <a:r>
              <a:rPr lang="en-US" dirty="0" err="1"/>
              <a:t>Pariwisata</a:t>
            </a:r>
            <a:endParaRPr lang="en-ID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09CB07-49C2-150D-9CA5-516F9B629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7" t="15925" b="7778"/>
          <a:stretch/>
        </p:blipFill>
        <p:spPr>
          <a:xfrm>
            <a:off x="356948" y="2370108"/>
            <a:ext cx="5779995" cy="36977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75C784-4B1B-3A56-5F1B-27F15A189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02" y="2370108"/>
            <a:ext cx="5455736" cy="36977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17FC4F-7EC6-295F-F527-6ABFA7A24219}"/>
              </a:ext>
            </a:extLst>
          </p:cNvPr>
          <p:cNvSpPr txBox="1"/>
          <p:nvPr/>
        </p:nvSpPr>
        <p:spPr>
          <a:xfrm>
            <a:off x="873456" y="6214109"/>
            <a:ext cx="504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Peta </a:t>
            </a:r>
            <a:r>
              <a:rPr lang="en-US" b="1" dirty="0" err="1"/>
              <a:t>Teluk</a:t>
            </a:r>
            <a:r>
              <a:rPr lang="en-US" b="1" dirty="0"/>
              <a:t> Lembar – Pelabuhan </a:t>
            </a:r>
            <a:r>
              <a:rPr lang="en-US" b="1" dirty="0" err="1"/>
              <a:t>Gilimas</a:t>
            </a:r>
            <a:r>
              <a:rPr lang="en-US" b="1" dirty="0"/>
              <a:t> Lombok</a:t>
            </a:r>
            <a:endParaRPr lang="en-ID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912425-CAAB-EF3D-0475-BDE2B1807CB2}"/>
              </a:ext>
            </a:extLst>
          </p:cNvPr>
          <p:cNvSpPr txBox="1"/>
          <p:nvPr/>
        </p:nvSpPr>
        <p:spPr>
          <a:xfrm>
            <a:off x="6716972" y="6214109"/>
            <a:ext cx="504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Pelabuhan </a:t>
            </a:r>
            <a:r>
              <a:rPr lang="en-US" b="1" dirty="0" err="1"/>
              <a:t>Benoa</a:t>
            </a:r>
            <a:r>
              <a:rPr lang="en-US" b="1" dirty="0"/>
              <a:t> Bali</a:t>
            </a:r>
            <a:endParaRPr lang="en-ID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A0C639-03BD-515C-0BBC-B34466E02C8B}"/>
              </a:ext>
            </a:extLst>
          </p:cNvPr>
          <p:cNvSpPr txBox="1"/>
          <p:nvPr/>
        </p:nvSpPr>
        <p:spPr>
          <a:xfrm>
            <a:off x="429903" y="1348055"/>
            <a:ext cx="11487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600" b="1" dirty="0">
                <a:solidFill>
                  <a:schemeClr val="bg1"/>
                </a:solidFill>
              </a:rPr>
              <a:t>P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ada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2019,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kapal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pesiar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MV. </a:t>
            </a:r>
            <a:r>
              <a:rPr lang="en-ID" sz="1600" b="1" dirty="0">
                <a:solidFill>
                  <a:schemeClr val="bg1"/>
                </a:solidFill>
              </a:rPr>
              <a:t>P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asific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Explorer(261 m)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bersandar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perdana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dengan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aman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di </a:t>
            </a:r>
            <a:r>
              <a:rPr lang="en-ID" sz="1600" b="1" dirty="0">
                <a:solidFill>
                  <a:schemeClr val="bg1"/>
                </a:solidFill>
              </a:rPr>
              <a:t>Pelabuhan B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enoa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algn="ctr"/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dan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kapal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Sun </a:t>
            </a:r>
            <a:r>
              <a:rPr lang="en-ID" sz="1600" b="1" dirty="0">
                <a:solidFill>
                  <a:schemeClr val="bg1"/>
                </a:solidFill>
              </a:rPr>
              <a:t>P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rincess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(221 m) </a:t>
            </a:r>
            <a:r>
              <a:rPr lang="en-ID" sz="1600" b="1" dirty="0">
                <a:solidFill>
                  <a:schemeClr val="bg1"/>
                </a:solidFill>
              </a:rPr>
              <a:t>di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pelabuhan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ID" sz="1600" b="1" dirty="0">
                <a:solidFill>
                  <a:schemeClr val="bg1"/>
                </a:solidFill>
              </a:rPr>
              <a:t>G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ilimas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lombok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berkat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peta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dasar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laut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yang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rinci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dari</a:t>
            </a: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Pushidrosal</a:t>
            </a:r>
            <a:endParaRPr lang="en-ID" sz="16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Pacific Explorer | P&amp;O Pacific Explorer Cruise Ship Facilities">
            <a:extLst>
              <a:ext uri="{FF2B5EF4-FFF2-40B4-BE49-F238E27FC236}">
                <a16:creationId xmlns:a16="http://schemas.microsoft.com/office/drawing/2014/main" id="{AACA1C51-CC23-559D-A485-9BE7931EF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7" b="9132"/>
          <a:stretch/>
        </p:blipFill>
        <p:spPr bwMode="auto">
          <a:xfrm>
            <a:off x="9758148" y="2370108"/>
            <a:ext cx="2158789" cy="120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incess Cruises Biggest Ship ...">
            <a:extLst>
              <a:ext uri="{FF2B5EF4-FFF2-40B4-BE49-F238E27FC236}">
                <a16:creationId xmlns:a16="http://schemas.microsoft.com/office/drawing/2014/main" id="{97FA2AF7-487E-89B4-3A7C-1E71A28E0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7" y="4844332"/>
            <a:ext cx="2447073" cy="122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490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D2 Marves 2023">
  <a:themeElements>
    <a:clrScheme name="D2 Marves 202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1892"/>
      </a:accent1>
      <a:accent2>
        <a:srgbClr val="0096FF"/>
      </a:accent2>
      <a:accent3>
        <a:srgbClr val="0432FF"/>
      </a:accent3>
      <a:accent4>
        <a:srgbClr val="FF9300"/>
      </a:accent4>
      <a:accent5>
        <a:srgbClr val="FFD478"/>
      </a:accent5>
      <a:accent6>
        <a:srgbClr val="941100"/>
      </a:accent6>
      <a:hlink>
        <a:srgbClr val="000000"/>
      </a:hlink>
      <a:folHlink>
        <a:srgbClr val="0118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C06C6BA8-41EF-3D4A-B3A5-5297489C2CDB}" vid="{D6B04A89-0448-FB42-836F-D17EAA7307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D2 Marves 2023 New Logo</Template>
  <TotalTime>5779</TotalTime>
  <Words>1240</Words>
  <Application>Microsoft Office PowerPoint</Application>
  <PresentationFormat>Widescreen</PresentationFormat>
  <Paragraphs>209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Nova</vt:lpstr>
      <vt:lpstr>Calibri</vt:lpstr>
      <vt:lpstr>Calibri   </vt:lpstr>
      <vt:lpstr>Calibri Light</vt:lpstr>
      <vt:lpstr>Franklin Gothic Medium Cond</vt:lpstr>
      <vt:lpstr>Montserrat</vt:lpstr>
      <vt:lpstr>Wingdings</vt:lpstr>
      <vt:lpstr>D2 Marves 2023</vt:lpstr>
      <vt:lpstr>Pentingnya Hidrografi untuk Mencapai Visi Indonesia 2045</vt:lpstr>
      <vt:lpstr>Visi 2045: Menjadi Negara Berpendapatan Tinggi dan Pusat Peradaban Maritim Dunia</vt:lpstr>
      <vt:lpstr>Untuk Mewujudkan Visi 2045: Potensi Sumber Daya Maritim Harus Dioptimalkan</vt:lpstr>
      <vt:lpstr>Sumber Daya Maritim Masih Belum Tergali Optimal: Share PDB Maritim Masih Rendah dengan Pertumbuhan yang Lebih Rendah dari PDB Total</vt:lpstr>
      <vt:lpstr>Salah Satunya Dikarenakan Rendahnya Kontribusi Industri Maritim, Padahal Potensi Industrialisasi dan Hilirisasi Sangat Tinggi</vt:lpstr>
      <vt:lpstr>Bahkan Potensi Sebenarnya Belum Sepenuhnya Kita Ketahui – Laut Indonesia yang Sudah Dipetakan Sangat Terbatas</vt:lpstr>
      <vt:lpstr>Hidrografi Memiliki Peran Penting di Berbagai Bidang – Mendukung Pencapaian Ekonomi Biru dan Sustainable Development Goals</vt:lpstr>
      <vt:lpstr>Mengacu Pada Studi Kasus Australia: Pemetaan Dasar Laut Memiliki Dampak Ekonomi yang Besar dan Berpengaruh Terhadap Banyak Sektor</vt:lpstr>
      <vt:lpstr>Hidrografi Berperan Dalam Mendorong Aktivitas Pelabuhan dan Pariwisata</vt:lpstr>
      <vt:lpstr>Peran Hidrografi dalam Menata Kabel dan Pipa Bawah Laut Indonesia</vt:lpstr>
      <vt:lpstr>Hidrografi Berperan dalam Mengelola dan Melindungi Kawasan Pesisir, Salah Satunya dari Bencana Alam</vt:lpstr>
      <vt:lpstr>Hidrografi Berperan dalam Menyeimbangkan Aspek Ekonomi dari Budidaya Perikanan dengan Aspek Lingkungan</vt:lpstr>
      <vt:lpstr>Hidrografi Akan Berperan untuk Mendorong Pengembangan Energi Terbarukan di Laut </vt:lpstr>
      <vt:lpstr>Penutup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Kumpulan Materi Monev D2</dc:title>
  <dc:creator>Muhammad Irfan</dc:creator>
  <cp:lastModifiedBy>firman hidayat</cp:lastModifiedBy>
  <cp:revision>11</cp:revision>
  <dcterms:created xsi:type="dcterms:W3CDTF">2023-03-10T02:34:47Z</dcterms:created>
  <dcterms:modified xsi:type="dcterms:W3CDTF">2024-06-25T00:14:10Z</dcterms:modified>
</cp:coreProperties>
</file>