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368" r:id="rId5"/>
    <p:sldId id="372" r:id="rId6"/>
    <p:sldId id="369" r:id="rId7"/>
    <p:sldId id="370" r:id="rId8"/>
    <p:sldId id="257" r:id="rId9"/>
    <p:sldId id="374" r:id="rId10"/>
    <p:sldId id="373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D8E8"/>
    <a:srgbClr val="CAE3EE"/>
    <a:srgbClr val="B0D5E6"/>
    <a:srgbClr val="83BED8"/>
    <a:srgbClr val="6FB3D1"/>
    <a:srgbClr val="69B0CF"/>
    <a:srgbClr val="71B4D2"/>
    <a:srgbClr val="FFFFFF"/>
    <a:srgbClr val="BBDBE9"/>
    <a:srgbClr val="B0B0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3" autoAdjust="0"/>
    <p:restoredTop sz="94661" autoAdjust="0"/>
  </p:normalViewPr>
  <p:slideViewPr>
    <p:cSldViewPr snapToGrid="0">
      <p:cViewPr varScale="1">
        <p:scale>
          <a:sx n="55" d="100"/>
          <a:sy n="55" d="100"/>
        </p:scale>
        <p:origin x="1096" y="44"/>
      </p:cViewPr>
      <p:guideLst/>
    </p:cSldViewPr>
  </p:slideViewPr>
  <p:outlineViewPr>
    <p:cViewPr>
      <p:scale>
        <a:sx n="33" d="100"/>
        <a:sy n="33" d="100"/>
      </p:scale>
      <p:origin x="0" y="-91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02BAF5-AAC4-4147-9918-87339C08E573}" type="datetimeFigureOut">
              <a:rPr lang="en-ID" smtClean="0"/>
              <a:t>21/06/2024</a:t>
            </a:fld>
            <a:endParaRPr lang="en-ID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ID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97E893-1F43-40CA-8089-760E9B20C5D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48290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EF4B1FA2-3911-2377-B714-0C2BA447AED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EB0DC5-E563-9F21-C271-35445F35B9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8690" y="1602423"/>
            <a:ext cx="10294620" cy="2387600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Arial Nova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502A4D-CBAA-DC56-DE02-402ADE7754C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082098"/>
            <a:ext cx="9144000" cy="1655762"/>
          </a:xfr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de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47CC1-91C7-5352-3A6A-5CBE4B388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20859-A49A-4890-B131-4381A5333CE8}" type="datetime1">
              <a:rPr lang="de-DE" smtClean="0"/>
              <a:t>21.06.2024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15779-4CF0-0C4F-837D-0FCBF7B47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79900-E409-225B-6C7E-56490F380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374D5D-3E31-418F-AAE1-2E48990F17C9}" type="slidenum">
              <a:rPr lang="de-DE" smtClean="0"/>
              <a:pPr/>
              <a:t>‹#›</a:t>
            </a:fld>
            <a:endParaRPr lang="de-DE" dirty="0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AAD348F8-8581-E4A3-2A8A-1D3E68998CCD}"/>
              </a:ext>
            </a:extLst>
          </p:cNvPr>
          <p:cNvCxnSpPr/>
          <p:nvPr userDrawn="1"/>
        </p:nvCxnSpPr>
        <p:spPr>
          <a:xfrm>
            <a:off x="9852660" y="548640"/>
            <a:ext cx="1280160" cy="0"/>
          </a:xfrm>
          <a:prstGeom prst="line">
            <a:avLst/>
          </a:prstGeom>
          <a:ln w="114300"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5745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B1E19-CA98-9547-6F5D-38862DEAF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A024FB-1EA1-67D9-AF49-24BDFD5D0B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9DA7C2-FFBC-08E0-2D8A-1EC50A3A9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3F4F-7065-4B8A-862E-34B946A73AFE}" type="datetime1">
              <a:rPr lang="de-DE" smtClean="0"/>
              <a:t>21.06.2024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E04C7-6585-1261-5DC7-A05CC029C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35A98-110F-1956-A6EB-25BFE8E01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74D5D-3E31-418F-AAE1-2E48990F17C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6010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6BC916-03C4-DF75-E0C6-2D5C2F1DF3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AB771F-F692-193E-EA86-F004FCFACB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DBD332-C552-7651-03A3-6E0B0A3F9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0ACB8-25DA-4C0B-968F-B09082CDC950}" type="datetime1">
              <a:rPr lang="de-DE" smtClean="0"/>
              <a:t>21.06.2024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084BF-BAEB-8F2C-C964-73680223D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5C80F8-0D7A-5EDB-086A-9FA3C41AA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74D5D-3E31-418F-AAE1-2E48990F17C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533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F4210-8D9C-B490-D281-DE718D54E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E3AE0-2FE6-3C93-3F72-5E5BC31E8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A5A576-1014-8530-802F-DDECFF1B4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E71D4-22B7-4E18-8A51-97A41693F428}" type="datetime1">
              <a:rPr lang="de-DE" smtClean="0"/>
              <a:t>21.06.2024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B2A276-FE02-3331-55F1-253F7B0E4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3C3FE-116E-6D09-8F32-F97E0FB5F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74D5D-3E31-418F-AAE1-2E48990F17C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9516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5B71E-12EB-ABD5-C45E-A86DF9F94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0CADF0-20C3-EEF6-10AA-D3C1135B0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C5AB84-C4D4-F5DB-457F-69C5F4048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BCE2F-C4D0-4954-A907-21D239FADD71}" type="datetime1">
              <a:rPr lang="de-DE" smtClean="0"/>
              <a:t>21.06.2024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B386A2-5B35-00B1-DD5D-14CDE031A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0F0E8-5670-557F-1BE9-C3992BEE8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74D5D-3E31-418F-AAE1-2E48990F17C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3740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8768B-0EFC-481C-2387-14048C12F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85AC9-1A48-D40B-5AA4-CEA567120D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927C7C-6523-748D-166D-24DDC563C0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9783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EB7177-439A-C0A0-8542-51590302D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74D11-168E-4EFA-BFDA-4255362BB33A}" type="datetime1">
              <a:rPr lang="de-DE" smtClean="0"/>
              <a:t>21.06.2024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68CE3-7E3D-003D-EF1D-9D2E6E3EB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9E1FCC-0FA1-5183-8066-B6C3973B7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74D5D-3E31-418F-AAE1-2E48990F17C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8191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959B9-22C0-EE8A-4AA3-9D24B4F5B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6A7521-680F-9BCE-947D-BDEB7BA48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BD2FFD-3B38-9CF2-BD84-9BCD8540D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17F38C-E78E-367A-8F44-26F4E2B6C3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84C347-33F0-C46A-44DD-C58FCF3BED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5E67A8-CE2B-697B-2153-3DF328BE0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06F02-D655-4DE1-A067-A8D4C369E518}" type="datetime1">
              <a:rPr lang="de-DE" smtClean="0"/>
              <a:t>21.06.2024</a:t>
            </a:fld>
            <a:endParaRPr lang="de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54727B-B6EB-DE10-83E2-638BB9F06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1BE081-D020-1BCB-0066-29D1D6EDA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74D5D-3E31-418F-AAE1-2E48990F17C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4188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4EAA0-3229-D7E4-237E-D28F7EDD0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26E559-602C-AC1A-8DDC-1C991B7D0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84982-3E9F-4863-B63F-6BD4D5826B37}" type="datetime1">
              <a:rPr lang="de-DE" smtClean="0"/>
              <a:t>21.06.2024</a:t>
            </a:fld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EAA904-A408-BBD4-1FAB-F63EB8D63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8E7AA5-4398-2D01-0B59-60A8CF9CA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74D5D-3E31-418F-AAE1-2E48990F17C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1313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491B31-7AA0-A952-01A5-E30A48BB4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BA0AF-AF47-4B5F-A1F7-860EF738CCCE}" type="datetime1">
              <a:rPr lang="de-DE" smtClean="0"/>
              <a:t>21.06.2024</a:t>
            </a:fld>
            <a:endParaRPr lang="de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78F167-E138-FD0A-D671-8A68582FC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1A7637-C129-6044-AAFA-ABE6A3607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74D5D-3E31-418F-AAE1-2E48990F17C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9895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66F06-B355-8192-D9F5-AF9DF74E7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F9636-2544-7F3C-3756-25688D8D1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B91D9A-1FB9-41EF-497C-F012377409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7AE1C4-3FC6-36A9-1B9E-CFBCF9A04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A8838-0607-42F0-B3EF-3D773A037685}" type="datetime1">
              <a:rPr lang="de-DE" smtClean="0"/>
              <a:t>21.06.2024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56A8B3-8626-AD9A-A0EA-7153E598F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119CF3-6A7B-0D6F-E7AC-40F2D1F89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74D5D-3E31-418F-AAE1-2E48990F17C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4704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D01FF-1A6D-B250-3D4F-47042E524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12EC6F-9D09-9367-E0AC-D9C7D864D2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D5D898-E7FB-466E-3534-C847F1F74A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857649-0B4C-94C9-6A8C-4E7794403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83A46-246B-4750-8B2E-A317094D27AE}" type="datetime1">
              <a:rPr lang="de-DE" smtClean="0"/>
              <a:t>21.06.2024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874342-0919-CEE9-96F4-7ABD78075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E1777E-8BAD-C873-6928-0360C63BB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74D5D-3E31-418F-AAE1-2E48990F17C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2152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C10EDC-766E-E849-E542-02E12FCFE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121283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F19D2E-EA2B-B1E7-941C-B81034D62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121283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B24B1-534D-22C2-041A-F3B8B4EE55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DD1F55-C5C7-4E61-BBDB-CDDE69D32AA7}" type="datetime1">
              <a:rPr lang="de-DE" smtClean="0"/>
              <a:t>21.06.2024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E277A4-62FC-780A-097C-B4F520CDD6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8A05A-9A81-FCEF-674C-80E7544C16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26830" y="3651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 b="1">
                <a:solidFill>
                  <a:srgbClr val="002060"/>
                </a:solidFill>
                <a:latin typeface="Century Gothic" panose="020B0502020202020204" pitchFamily="34" charset="0"/>
              </a:defRPr>
            </a:lvl1pPr>
          </a:lstStyle>
          <a:p>
            <a:fld id="{44374D5D-3E31-418F-AAE1-2E48990F17C9}" type="slidenum">
              <a:rPr lang="de-DE" smtClean="0"/>
              <a:pPr/>
              <a:t>‹#›</a:t>
            </a:fld>
            <a:endParaRPr lang="de-DE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281641B0-6734-6FA7-8BC2-ED57E50D6CD2}"/>
              </a:ext>
            </a:extLst>
          </p:cNvPr>
          <p:cNvCxnSpPr/>
          <p:nvPr userDrawn="1"/>
        </p:nvCxnSpPr>
        <p:spPr>
          <a:xfrm>
            <a:off x="9852660" y="548640"/>
            <a:ext cx="1280160" cy="0"/>
          </a:xfrm>
          <a:prstGeom prst="line">
            <a:avLst/>
          </a:prstGeom>
          <a:ln w="114300"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B5834B4C-62CA-FB48-7E2F-0025A31D7816}"/>
              </a:ext>
            </a:extLst>
          </p:cNvPr>
          <p:cNvCxnSpPr/>
          <p:nvPr userDrawn="1"/>
        </p:nvCxnSpPr>
        <p:spPr>
          <a:xfrm>
            <a:off x="579120" y="1774508"/>
            <a:ext cx="1280160" cy="0"/>
          </a:xfrm>
          <a:prstGeom prst="line">
            <a:avLst/>
          </a:prstGeom>
          <a:ln w="114300"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2981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poerbandono@itb.ac.id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E2C16-B8D1-0ABD-6253-AA6BCDDC5B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Komunitas Hidrografi membawa Indonesia ke Panggung Dunia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9DD178-55BC-E453-3699-44C38F35D9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/>
              <a:t>Poerbandono (</a:t>
            </a:r>
            <a:r>
              <a:rPr lang="de-DE" i="1" dirty="0">
                <a:hlinkClick r:id="rId2"/>
              </a:rPr>
              <a:t>poerbandono@itb.ac.id</a:t>
            </a:r>
            <a:r>
              <a:rPr lang="de-DE" dirty="0"/>
              <a:t>)</a:t>
            </a:r>
            <a:br>
              <a:rPr lang="de-DE" dirty="0"/>
            </a:br>
            <a:r>
              <a:rPr lang="de-DE" dirty="0"/>
              <a:t>Institut </a:t>
            </a:r>
            <a:r>
              <a:rPr lang="de-DE" dirty="0" err="1"/>
              <a:t>Teknologi</a:t>
            </a:r>
            <a:r>
              <a:rPr lang="de-DE" dirty="0"/>
              <a:t> Bandung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404DDDD-BEE8-3F46-71B6-9DBB810417FD}"/>
              </a:ext>
            </a:extLst>
          </p:cNvPr>
          <p:cNvSpPr txBox="1"/>
          <p:nvPr/>
        </p:nvSpPr>
        <p:spPr>
          <a:xfrm>
            <a:off x="4753197" y="650201"/>
            <a:ext cx="2685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Rakornas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Hidrografi</a:t>
            </a:r>
            <a:r>
              <a:rPr lang="en-US" dirty="0">
                <a:solidFill>
                  <a:schemeClr val="bg1"/>
                </a:solidFill>
              </a:rPr>
              <a:t> 2024</a:t>
            </a:r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1DCCE4FC-36F5-E1C5-0145-7A787E13C526}"/>
              </a:ext>
            </a:extLst>
          </p:cNvPr>
          <p:cNvSpPr/>
          <p:nvPr/>
        </p:nvSpPr>
        <p:spPr>
          <a:xfrm>
            <a:off x="4480560" y="553086"/>
            <a:ext cx="3177540" cy="57848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533FD4A-70A7-5174-0226-56F47FF2A644}"/>
              </a:ext>
            </a:extLst>
          </p:cNvPr>
          <p:cNvSpPr/>
          <p:nvPr/>
        </p:nvSpPr>
        <p:spPr>
          <a:xfrm>
            <a:off x="6869430" y="938848"/>
            <a:ext cx="1061307" cy="28479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ysClr val="windowText" lastClr="000000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8A7D691-3CBF-5B16-FEB8-E5281DCA2FAF}"/>
              </a:ext>
            </a:extLst>
          </p:cNvPr>
          <p:cNvSpPr txBox="1"/>
          <p:nvPr/>
        </p:nvSpPr>
        <p:spPr>
          <a:xfrm>
            <a:off x="299307" y="6197302"/>
            <a:ext cx="3908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Balai </a:t>
            </a:r>
            <a:r>
              <a:rPr lang="en-US" dirty="0" err="1">
                <a:solidFill>
                  <a:schemeClr val="bg1"/>
                </a:solidFill>
              </a:rPr>
              <a:t>Samudera</a:t>
            </a:r>
            <a:r>
              <a:rPr lang="en-US" dirty="0">
                <a:solidFill>
                  <a:schemeClr val="bg1"/>
                </a:solidFill>
              </a:rPr>
              <a:t>, Jakarta, 25 </a:t>
            </a:r>
            <a:r>
              <a:rPr lang="en-US" dirty="0" err="1">
                <a:solidFill>
                  <a:schemeClr val="bg1"/>
                </a:solidFill>
              </a:rPr>
              <a:t>Juni</a:t>
            </a:r>
            <a:r>
              <a:rPr lang="en-US" dirty="0">
                <a:solidFill>
                  <a:schemeClr val="bg1"/>
                </a:solidFill>
              </a:rPr>
              <a:t> 2024</a:t>
            </a:r>
            <a:endParaRPr lang="en-ID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151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D2DF5E94-F0D2-EF8D-99D7-A0B1A25F1B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Terima Kasih</a:t>
            </a:r>
            <a:endParaRPr lang="en-ID" dirty="0"/>
          </a:p>
        </p:txBody>
      </p:sp>
      <p:sp>
        <p:nvSpPr>
          <p:cNvPr id="6" name="Untertitel 5">
            <a:extLst>
              <a:ext uri="{FF2B5EF4-FFF2-40B4-BE49-F238E27FC236}">
                <a16:creationId xmlns:a16="http://schemas.microsoft.com/office/drawing/2014/main" id="{32DE962D-0168-76F4-6A41-5D96004D9E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endParaRPr lang="en-US" sz="2400" dirty="0"/>
          </a:p>
          <a:p>
            <a:endParaRPr lang="en-US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Kredit</a:t>
            </a:r>
            <a:r>
              <a:rPr lang="en-US" sz="2400" dirty="0"/>
              <a:t>: Gambar-</a:t>
            </a:r>
            <a:r>
              <a:rPr lang="en-US" sz="2400" dirty="0" err="1"/>
              <a:t>gambar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dirty="0" err="1"/>
              <a:t>buatan</a:t>
            </a:r>
            <a:r>
              <a:rPr lang="en-US" dirty="0"/>
              <a:t> </a:t>
            </a:r>
            <a:r>
              <a:rPr lang="en-US" dirty="0" err="1"/>
              <a:t>Freepik</a:t>
            </a:r>
            <a:r>
              <a:rPr lang="en-US" dirty="0"/>
              <a:t>, </a:t>
            </a:r>
            <a:r>
              <a:rPr lang="en-US" dirty="0" err="1"/>
              <a:t>Srip</a:t>
            </a:r>
            <a:r>
              <a:rPr lang="en-US" dirty="0"/>
              <a:t>, Ivan </a:t>
            </a:r>
            <a:r>
              <a:rPr lang="en-US" dirty="0" err="1"/>
              <a:t>Kurnianto</a:t>
            </a:r>
            <a:r>
              <a:rPr lang="en-US" dirty="0"/>
              <a:t>, </a:t>
            </a:r>
            <a:r>
              <a:rPr lang="en-US" sz="2400" dirty="0" err="1"/>
              <a:t>Dighital</a:t>
            </a:r>
            <a:r>
              <a:rPr lang="en-US" sz="2400" dirty="0"/>
              <a:t>, dan </a:t>
            </a:r>
            <a:r>
              <a:rPr lang="en-US" sz="2400" dirty="0" err="1"/>
              <a:t>Roundicons</a:t>
            </a:r>
            <a:r>
              <a:rPr lang="en-US" sz="2400" dirty="0"/>
              <a:t> yang </a:t>
            </a:r>
            <a:r>
              <a:rPr lang="en-US" sz="2400" dirty="0" err="1"/>
              <a:t>diundu</a:t>
            </a:r>
            <a:r>
              <a:rPr lang="en-US" dirty="0" err="1"/>
              <a:t>h</a:t>
            </a:r>
            <a:r>
              <a:rPr lang="en-US" dirty="0"/>
              <a:t> </a:t>
            </a:r>
            <a:r>
              <a:rPr lang="en-US" dirty="0" err="1"/>
              <a:t>dari</a:t>
            </a:r>
            <a:endParaRPr lang="en-US" sz="24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24A3B0B-4F48-87C9-F713-112E18126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74D5D-3E31-418F-AAE1-2E48990F17C9}" type="slidenum">
              <a:rPr lang="de-DE" smtClean="0"/>
              <a:t>9</a:t>
            </a:fld>
            <a:endParaRPr lang="de-DE"/>
          </a:p>
        </p:txBody>
      </p:sp>
      <p:pic>
        <p:nvPicPr>
          <p:cNvPr id="9" name="Grafik 8" descr="Ein Bild, das Grafiken, Schrift, Grafikdesign, Logo enthält.&#10;&#10;Automatisch generierte Beschreibung">
            <a:extLst>
              <a:ext uri="{FF2B5EF4-FFF2-40B4-BE49-F238E27FC236}">
                <a16:creationId xmlns:a16="http://schemas.microsoft.com/office/drawing/2014/main" id="{A430FE77-A193-B81E-A1AA-5244A6ACB0A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120" y="5487085"/>
            <a:ext cx="738462" cy="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14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878F3C-D267-718F-7D2A-CCAE9DABE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Silabus</a:t>
            </a:r>
            <a:endParaRPr lang="en-ID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451B797-72DF-097B-6085-98EA8681B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err="1"/>
              <a:t>Panggung</a:t>
            </a:r>
            <a:r>
              <a:rPr lang="en-US" dirty="0"/>
              <a:t> dunia</a:t>
            </a:r>
          </a:p>
          <a:p>
            <a:endParaRPr lang="en-US" dirty="0"/>
          </a:p>
          <a:p>
            <a:r>
              <a:rPr lang="en-US" dirty="0"/>
              <a:t>Pendidikan </a:t>
            </a:r>
            <a:r>
              <a:rPr lang="en-US" dirty="0" err="1"/>
              <a:t>hidrografi</a:t>
            </a:r>
            <a:endParaRPr lang="en-US" dirty="0"/>
          </a:p>
          <a:p>
            <a:endParaRPr lang="en-ID" dirty="0"/>
          </a:p>
          <a:p>
            <a:r>
              <a:rPr lang="en-ID" dirty="0" err="1"/>
              <a:t>Sumber</a:t>
            </a:r>
            <a:r>
              <a:rPr lang="en-ID" dirty="0"/>
              <a:t> </a:t>
            </a:r>
            <a:r>
              <a:rPr lang="en-ID" dirty="0" err="1"/>
              <a:t>daya</a:t>
            </a:r>
            <a:r>
              <a:rPr lang="en-ID" dirty="0"/>
              <a:t> </a:t>
            </a:r>
            <a:r>
              <a:rPr lang="en-ID" dirty="0" err="1"/>
              <a:t>manusia</a:t>
            </a:r>
            <a:r>
              <a:rPr lang="en-ID" dirty="0"/>
              <a:t> </a:t>
            </a:r>
            <a:r>
              <a:rPr lang="en-ID" dirty="0" err="1"/>
              <a:t>hidrografi</a:t>
            </a:r>
            <a:endParaRPr lang="en-ID" dirty="0"/>
          </a:p>
          <a:p>
            <a:endParaRPr lang="en-ID" dirty="0"/>
          </a:p>
          <a:p>
            <a:r>
              <a:rPr lang="en-ID" dirty="0" err="1"/>
              <a:t>Pembinaan</a:t>
            </a:r>
            <a:r>
              <a:rPr lang="en-ID" dirty="0"/>
              <a:t> </a:t>
            </a:r>
            <a:r>
              <a:rPr lang="en-ID" dirty="0" err="1"/>
              <a:t>komunitas</a:t>
            </a:r>
            <a:r>
              <a:rPr lang="en-ID" dirty="0"/>
              <a:t> </a:t>
            </a:r>
            <a:r>
              <a:rPr lang="en-ID" dirty="0" err="1"/>
              <a:t>hidrografi</a:t>
            </a:r>
            <a:r>
              <a:rPr lang="en-ID" dirty="0"/>
              <a:t> </a:t>
            </a:r>
            <a:r>
              <a:rPr lang="en-ID" dirty="0" err="1"/>
              <a:t>nasional</a:t>
            </a:r>
            <a:endParaRPr lang="en-ID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C07C95D-A16A-206F-9C13-5FCECD62B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74D5D-3E31-418F-AAE1-2E48990F17C9}" type="slidenum">
              <a:rPr lang="de-DE" smtClean="0"/>
              <a:t>1</a:t>
            </a:fld>
            <a:endParaRPr lang="de-DE"/>
          </a:p>
        </p:txBody>
      </p:sp>
      <p:pic>
        <p:nvPicPr>
          <p:cNvPr id="6" name="Grafik 5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E3E88D8C-378E-09DC-F629-7DC4A01749F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366" y="5184546"/>
            <a:ext cx="648000" cy="648000"/>
          </a:xfrm>
          <a:prstGeom prst="rect">
            <a:avLst/>
          </a:prstGeom>
        </p:spPr>
      </p:pic>
      <p:pic>
        <p:nvPicPr>
          <p:cNvPr id="8" name="Grafik 7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9D07805D-EBF5-7F0E-C2F6-AF3E3D7C751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615" y="4224821"/>
            <a:ext cx="684000" cy="684000"/>
          </a:xfrm>
          <a:prstGeom prst="rect">
            <a:avLst/>
          </a:prstGeom>
        </p:spPr>
      </p:pic>
      <p:pic>
        <p:nvPicPr>
          <p:cNvPr id="10" name="Grafik 9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7128EF5F-B4A4-4B8A-DAA4-D36267FEAA2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074" y="3191667"/>
            <a:ext cx="684000" cy="684000"/>
          </a:xfrm>
          <a:prstGeom prst="rect">
            <a:avLst/>
          </a:prstGeom>
        </p:spPr>
      </p:pic>
      <p:pic>
        <p:nvPicPr>
          <p:cNvPr id="12" name="Grafik 11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90713FD6-2764-29B5-F0B0-A6F925748F1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772" y="2202188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008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A2C8E2F9-9CFE-22C9-B4A2-BCC4FC5B1E80}"/>
              </a:ext>
            </a:extLst>
          </p:cNvPr>
          <p:cNvSpPr/>
          <p:nvPr/>
        </p:nvSpPr>
        <p:spPr>
          <a:xfrm>
            <a:off x="919299" y="4223657"/>
            <a:ext cx="2601685" cy="381000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1212DB-560A-51F2-A514-276DE1AF6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P</a:t>
            </a:r>
            <a:r>
              <a:rPr lang="en-ID" dirty="0" err="1"/>
              <a:t>anggung</a:t>
            </a:r>
            <a:r>
              <a:rPr lang="en-ID" dirty="0"/>
              <a:t> </a:t>
            </a:r>
            <a:r>
              <a:rPr lang="en-ID" b="1" dirty="0"/>
              <a:t>dunia</a:t>
            </a:r>
            <a:r>
              <a:rPr lang="en-ID" dirty="0"/>
              <a:t>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3374061-635A-94D1-16C2-76802FB00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Faktor-faktor</a:t>
            </a:r>
            <a:r>
              <a:rPr lang="en-US" dirty="0"/>
              <a:t> </a:t>
            </a:r>
            <a:r>
              <a:rPr lang="en-US" dirty="0" err="1"/>
              <a:t>penentu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saing</a:t>
            </a:r>
            <a:r>
              <a:rPr lang="en-US" dirty="0"/>
              <a:t> </a:t>
            </a:r>
            <a:r>
              <a:rPr lang="en-US" dirty="0" err="1"/>
              <a:t>bangsa</a:t>
            </a:r>
            <a:r>
              <a:rPr lang="en-US" dirty="0"/>
              <a:t> untuk </a:t>
            </a:r>
            <a:r>
              <a:rPr lang="en-US" dirty="0" err="1"/>
              <a:t>tampil</a:t>
            </a:r>
            <a:r>
              <a:rPr lang="en-US" dirty="0"/>
              <a:t> di </a:t>
            </a:r>
            <a:r>
              <a:rPr lang="en-US" dirty="0" err="1"/>
              <a:t>panggung</a:t>
            </a:r>
            <a:r>
              <a:rPr lang="en-US" dirty="0"/>
              <a:t> dunia:</a:t>
            </a:r>
          </a:p>
          <a:p>
            <a:pPr lvl="1"/>
            <a:r>
              <a:rPr lang="en-US" i="1" dirty="0"/>
              <a:t>quality of products and services, </a:t>
            </a:r>
          </a:p>
          <a:p>
            <a:pPr lvl="1"/>
            <a:r>
              <a:rPr lang="en-US" i="1" dirty="0"/>
              <a:t>innovation, </a:t>
            </a:r>
          </a:p>
          <a:p>
            <a:pPr lvl="1"/>
            <a:r>
              <a:rPr lang="en-US" i="1" dirty="0"/>
              <a:t>cost efficiency, </a:t>
            </a:r>
          </a:p>
          <a:p>
            <a:pPr lvl="1"/>
            <a:r>
              <a:rPr lang="en-US" i="1" dirty="0"/>
              <a:t>marketing and branding, </a:t>
            </a:r>
          </a:p>
          <a:p>
            <a:pPr lvl="1"/>
            <a:r>
              <a:rPr lang="en-US" b="1" i="1" dirty="0">
                <a:solidFill>
                  <a:schemeClr val="bg1"/>
                </a:solidFill>
              </a:rPr>
              <a:t>human capital</a:t>
            </a:r>
            <a:r>
              <a:rPr lang="en-US" i="1" dirty="0"/>
              <a:t>, </a:t>
            </a:r>
          </a:p>
          <a:p>
            <a:pPr lvl="1"/>
            <a:r>
              <a:rPr lang="en-US" i="1" dirty="0"/>
              <a:t>supply chain management, and </a:t>
            </a:r>
          </a:p>
          <a:p>
            <a:pPr lvl="1"/>
            <a:r>
              <a:rPr lang="en-US" i="1" dirty="0"/>
              <a:t>government policies.</a:t>
            </a:r>
            <a:endParaRPr lang="en-ID" i="1" dirty="0"/>
          </a:p>
        </p:txBody>
      </p:sp>
      <p:cxnSp>
        <p:nvCxnSpPr>
          <p:cNvPr id="6" name="Verbinder: gewinkelt 5">
            <a:extLst>
              <a:ext uri="{FF2B5EF4-FFF2-40B4-BE49-F238E27FC236}">
                <a16:creationId xmlns:a16="http://schemas.microsoft.com/office/drawing/2014/main" id="{847FE7F4-667D-265C-C325-B5A288F45BDA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3520984" y="4434840"/>
            <a:ext cx="4289516" cy="2058035"/>
          </a:xfrm>
          <a:prstGeom prst="bentConnector2">
            <a:avLst/>
          </a:prstGeom>
          <a:ln>
            <a:solidFill>
              <a:srgbClr val="00B0F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E4F48DA1-3CBF-373F-A4AA-193EB55B466D}"/>
              </a:ext>
            </a:extLst>
          </p:cNvPr>
          <p:cNvSpPr txBox="1"/>
          <p:nvPr/>
        </p:nvSpPr>
        <p:spPr>
          <a:xfrm>
            <a:off x="7358743" y="6492875"/>
            <a:ext cx="903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…</a:t>
            </a:r>
            <a:endParaRPr lang="en-ID" dirty="0">
              <a:solidFill>
                <a:srgbClr val="002060"/>
              </a:solidFill>
            </a:endParaRP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4A9D212-1826-E428-6D05-A11B27E04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74D5D-3E31-418F-AAE1-2E48990F17C9}" type="slidenum">
              <a:rPr lang="de-DE" smtClean="0"/>
              <a:t>2</a:t>
            </a:fld>
            <a:endParaRPr lang="de-DE"/>
          </a:p>
        </p:txBody>
      </p:sp>
      <p:pic>
        <p:nvPicPr>
          <p:cNvPr id="5" name="Grafik 4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1C6D85CE-B835-B3FC-59C5-28D78DCED64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599" y="681037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14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2081" r="30429" b="9594"/>
          <a:stretch/>
        </p:blipFill>
        <p:spPr bwMode="auto">
          <a:xfrm>
            <a:off x="5685917" y="1162300"/>
            <a:ext cx="4823894" cy="565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Pendidikan </a:t>
            </a:r>
            <a:br>
              <a:rPr lang="en-US" dirty="0"/>
            </a:br>
            <a:r>
              <a:rPr lang="en-US" b="1" dirty="0" err="1"/>
              <a:t>Hidrografi</a:t>
            </a:r>
            <a:endParaRPr lang="en-US" b="1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8D4BB51-5216-2857-B044-79981734D10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ID" dirty="0"/>
          </a:p>
          <a:p>
            <a:endParaRPr lang="en-ID" dirty="0"/>
          </a:p>
          <a:p>
            <a:endParaRPr lang="en-ID" dirty="0"/>
          </a:p>
          <a:p>
            <a:endParaRPr lang="en-ID" dirty="0"/>
          </a:p>
          <a:p>
            <a:endParaRPr lang="en-ID" dirty="0"/>
          </a:p>
          <a:p>
            <a:endParaRPr lang="en-ID" dirty="0"/>
          </a:p>
          <a:p>
            <a:r>
              <a:rPr lang="en-ID" dirty="0"/>
              <a:t>Indonesia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lembaga</a:t>
            </a:r>
            <a:r>
              <a:rPr lang="en-ID" dirty="0"/>
              <a:t> </a:t>
            </a:r>
            <a:r>
              <a:rPr lang="en-ID" dirty="0" err="1"/>
              <a:t>pendidikan</a:t>
            </a:r>
            <a:r>
              <a:rPr lang="en-ID" dirty="0"/>
              <a:t> yang </a:t>
            </a:r>
            <a:r>
              <a:rPr lang="en-ID" dirty="0" err="1"/>
              <a:t>diakui</a:t>
            </a:r>
            <a:r>
              <a:rPr lang="en-ID" dirty="0"/>
              <a:t> IHO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3FCF407-9D8E-B61D-ABD3-B1678F00DB7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ID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9BD54-3590-45DD-BD55-530AD2304E1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10713649" y="4914972"/>
            <a:ext cx="115608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700" u="sng" dirty="0">
                <a:latin typeface="Arial" pitchFamily="34" charset="0"/>
                <a:cs typeface="Arial" pitchFamily="34" charset="0"/>
              </a:rPr>
              <a:t>Cat. B</a:t>
            </a:r>
          </a:p>
          <a:p>
            <a:r>
              <a:rPr lang="en-US" sz="1700" dirty="0">
                <a:latin typeface="Arial" pitchFamily="34" charset="0"/>
                <a:cs typeface="Arial" pitchFamily="34" charset="0"/>
              </a:rPr>
              <a:t>Royal </a:t>
            </a:r>
          </a:p>
          <a:p>
            <a:r>
              <a:rPr lang="en-US" sz="1700" dirty="0">
                <a:latin typeface="Arial" pitchFamily="34" charset="0"/>
                <a:cs typeface="Arial" pitchFamily="34" charset="0"/>
              </a:rPr>
              <a:t>Australian</a:t>
            </a:r>
          </a:p>
          <a:p>
            <a:r>
              <a:rPr lang="en-US" sz="1700" dirty="0">
                <a:latin typeface="Arial" pitchFamily="34" charset="0"/>
                <a:cs typeface="Arial" pitchFamily="34" charset="0"/>
              </a:rPr>
              <a:t>Navy</a:t>
            </a:r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9762182" y="5543800"/>
            <a:ext cx="685800" cy="1588"/>
          </a:xfrm>
          <a:prstGeom prst="line">
            <a:avLst/>
          </a:prstGeom>
          <a:ln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6295876" y="2610100"/>
            <a:ext cx="914400" cy="1588"/>
          </a:xfrm>
          <a:prstGeom prst="line">
            <a:avLst/>
          </a:prstGeom>
          <a:ln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4412943" y="1873722"/>
            <a:ext cx="165539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700" u="sng" dirty="0">
                <a:latin typeface="Arial" pitchFamily="34" charset="0"/>
                <a:cs typeface="Arial" pitchFamily="34" charset="0"/>
              </a:rPr>
              <a:t>Cat. B &amp; Cat. A</a:t>
            </a:r>
          </a:p>
          <a:p>
            <a:r>
              <a:rPr lang="en-US" sz="1700" dirty="0" err="1">
                <a:latin typeface="Arial" pitchFamily="34" charset="0"/>
                <a:cs typeface="Arial" pitchFamily="34" charset="0"/>
              </a:rPr>
              <a:t>Universiti</a:t>
            </a:r>
            <a:endParaRPr lang="en-US" sz="1700" dirty="0">
              <a:latin typeface="Arial" pitchFamily="34" charset="0"/>
              <a:cs typeface="Arial" pitchFamily="34" charset="0"/>
            </a:endParaRPr>
          </a:p>
          <a:p>
            <a:r>
              <a:rPr lang="en-US" sz="1700" dirty="0" err="1">
                <a:latin typeface="Arial" pitchFamily="34" charset="0"/>
                <a:cs typeface="Arial" pitchFamily="34" charset="0"/>
              </a:rPr>
              <a:t>Teknologi</a:t>
            </a:r>
            <a:endParaRPr lang="en-US" sz="1700" dirty="0">
              <a:latin typeface="Arial" pitchFamily="34" charset="0"/>
              <a:cs typeface="Arial" pitchFamily="34" charset="0"/>
            </a:endParaRPr>
          </a:p>
          <a:p>
            <a:r>
              <a:rPr lang="en-US" sz="1700" dirty="0">
                <a:latin typeface="Arial" pitchFamily="34" charset="0"/>
                <a:cs typeface="Arial" pitchFamily="34" charset="0"/>
              </a:rPr>
              <a:t>Malaysia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5990282" y="2152900"/>
            <a:ext cx="762000" cy="2"/>
          </a:xfrm>
          <a:prstGeom prst="line">
            <a:avLst/>
          </a:prstGeom>
          <a:ln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914605" y="3753100"/>
            <a:ext cx="2052000" cy="1588"/>
          </a:xfrm>
          <a:prstGeom prst="line">
            <a:avLst/>
          </a:prstGeom>
          <a:ln>
            <a:solidFill>
              <a:srgbClr val="C000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Box 15"/>
          <p:cNvSpPr txBox="1">
            <a:spLocks noChangeArrowheads="1"/>
          </p:cNvSpPr>
          <p:nvPr/>
        </p:nvSpPr>
        <p:spPr bwMode="auto">
          <a:xfrm>
            <a:off x="4143044" y="3476854"/>
            <a:ext cx="2845651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700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Cat. B</a:t>
            </a:r>
          </a:p>
          <a:p>
            <a:r>
              <a:rPr lang="en-US" sz="17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Pusdikhidros</a:t>
            </a:r>
            <a:r>
              <a:rPr lang="en-US" sz="1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(1993–…)</a:t>
            </a:r>
          </a:p>
          <a:p>
            <a:r>
              <a:rPr lang="en-US" sz="17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Pageo</a:t>
            </a:r>
            <a:r>
              <a:rPr lang="en-US" sz="1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Academy (2023–…)</a:t>
            </a:r>
          </a:p>
        </p:txBody>
      </p:sp>
      <p:cxnSp>
        <p:nvCxnSpPr>
          <p:cNvPr id="34" name="Straight Connector 33"/>
          <p:cNvCxnSpPr/>
          <p:nvPr/>
        </p:nvCxnSpPr>
        <p:spPr>
          <a:xfrm rot="5400000" flipH="1" flipV="1">
            <a:off x="6085479" y="4800903"/>
            <a:ext cx="1944000" cy="794"/>
          </a:xfrm>
          <a:prstGeom prst="line">
            <a:avLst/>
          </a:prstGeom>
          <a:ln>
            <a:solidFill>
              <a:srgbClr val="C00000"/>
            </a:solidFill>
            <a:prstDash val="soli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6278664" y="5823032"/>
            <a:ext cx="155683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700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Cat. A</a:t>
            </a:r>
          </a:p>
          <a:p>
            <a:pPr algn="ctr"/>
            <a:r>
              <a:rPr lang="en-US" sz="1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ITB (2014–…)</a:t>
            </a:r>
          </a:p>
        </p:txBody>
      </p:sp>
      <p:cxnSp>
        <p:nvCxnSpPr>
          <p:cNvPr id="40" name="Straight Connector 39"/>
          <p:cNvCxnSpPr>
            <a:cxnSpLocks/>
          </p:cNvCxnSpPr>
          <p:nvPr/>
        </p:nvCxnSpPr>
        <p:spPr>
          <a:xfrm>
            <a:off x="10105082" y="5200904"/>
            <a:ext cx="648000" cy="0"/>
          </a:xfrm>
          <a:prstGeom prst="line">
            <a:avLst/>
          </a:prstGeom>
          <a:ln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 flipV="1">
            <a:off x="6828482" y="3219700"/>
            <a:ext cx="2590800" cy="1588"/>
          </a:xfrm>
          <a:prstGeom prst="line">
            <a:avLst/>
          </a:prstGeom>
          <a:ln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9384558" y="2942875"/>
            <a:ext cx="2376869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700" u="sng" dirty="0">
                <a:latin typeface="Arial" pitchFamily="34" charset="0"/>
                <a:cs typeface="Arial" pitchFamily="34" charset="0"/>
              </a:rPr>
              <a:t>Cat. B</a:t>
            </a:r>
          </a:p>
          <a:p>
            <a:r>
              <a:rPr lang="en-US" sz="1700" dirty="0">
                <a:latin typeface="Arial" pitchFamily="34" charset="0"/>
                <a:cs typeface="Arial" pitchFamily="34" charset="0"/>
              </a:rPr>
              <a:t>STET Maritime Pty Ltd</a:t>
            </a:r>
          </a:p>
          <a:p>
            <a:r>
              <a:rPr lang="en-US" sz="1700" dirty="0">
                <a:latin typeface="Arial" pitchFamily="34" charset="0"/>
                <a:cs typeface="Arial" pitchFamily="34" charset="0"/>
              </a:rPr>
              <a:t>Singapore</a:t>
            </a:r>
          </a:p>
        </p:txBody>
      </p:sp>
      <p:pic>
        <p:nvPicPr>
          <p:cNvPr id="7" name="Grafik 6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67009ADC-47A2-26FD-5D1D-970DDFD3FE8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279" y="643098"/>
            <a:ext cx="684000" cy="684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B1B2C4-DA90-E5F0-6173-AACD2FA278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625" t="2222" r="30000" b="2222"/>
          <a:stretch/>
        </p:blipFill>
        <p:spPr>
          <a:xfrm>
            <a:off x="876356" y="2152900"/>
            <a:ext cx="2023378" cy="27620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2A9176-F830-A7F5-BF14-CA189FBD7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SDM </a:t>
            </a:r>
            <a:r>
              <a:rPr lang="en-US" dirty="0" err="1"/>
              <a:t>Hidrografi</a:t>
            </a:r>
            <a:r>
              <a:rPr lang="en-US" dirty="0"/>
              <a:t> – </a:t>
            </a:r>
            <a:r>
              <a:rPr lang="en-US" b="1" dirty="0" err="1"/>
              <a:t>Karir</a:t>
            </a:r>
            <a:endParaRPr lang="en-ID" b="1" dirty="0"/>
          </a:p>
        </p:txBody>
      </p:sp>
      <p:sp>
        <p:nvSpPr>
          <p:cNvPr id="26" name="Inhaltsplatzhalter 25">
            <a:extLst>
              <a:ext uri="{FF2B5EF4-FFF2-40B4-BE49-F238E27FC236}">
                <a16:creationId xmlns:a16="http://schemas.microsoft.com/office/drawing/2014/main" id="{1C182ACA-69E1-24AB-4FEB-8D283E34456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D" dirty="0"/>
              <a:t>Model </a:t>
            </a:r>
            <a:r>
              <a:rPr lang="en-ID" dirty="0" err="1"/>
              <a:t>perjalanan</a:t>
            </a:r>
            <a:r>
              <a:rPr lang="en-ID" dirty="0"/>
              <a:t> </a:t>
            </a:r>
            <a:r>
              <a:rPr lang="en-ID" dirty="0" err="1"/>
              <a:t>karir</a:t>
            </a:r>
            <a:r>
              <a:rPr lang="en-ID" dirty="0"/>
              <a:t> </a:t>
            </a:r>
            <a:br>
              <a:rPr lang="en-ID" dirty="0"/>
            </a:br>
            <a:r>
              <a:rPr lang="en-ID" dirty="0"/>
              <a:t>SDM </a:t>
            </a:r>
            <a:r>
              <a:rPr lang="en-ID" dirty="0" err="1"/>
              <a:t>hidrografi</a:t>
            </a:r>
            <a:endParaRPr lang="en-ID" dirty="0"/>
          </a:p>
        </p:txBody>
      </p:sp>
      <p:pic>
        <p:nvPicPr>
          <p:cNvPr id="30" name="Inhaltsplatzhalter 29" descr="Ein Bild, das Schrift, Logo, Grafiken, Symbol enthält.&#10;&#10;Automatisch generierte Beschreibung">
            <a:extLst>
              <a:ext uri="{FF2B5EF4-FFF2-40B4-BE49-F238E27FC236}">
                <a16:creationId xmlns:a16="http://schemas.microsoft.com/office/drawing/2014/main" id="{5B9C10EB-CEAA-A5CD-25CB-E4E069671F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825" y="6166168"/>
            <a:ext cx="850132" cy="444584"/>
          </a:xfr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C980AB7-CC89-C864-A934-DE9C5E7C0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74D5D-3E31-418F-AAE1-2E48990F17C9}" type="slidenum">
              <a:rPr lang="de-DE" smtClean="0"/>
              <a:t>4</a:t>
            </a:fld>
            <a:endParaRPr lang="de-DE"/>
          </a:p>
        </p:txBody>
      </p:sp>
      <p:pic>
        <p:nvPicPr>
          <p:cNvPr id="5" name="Grafik 4" descr="Ein Bild, das Text, Farbigkeit, Screenshot, Diagramm enthält.&#10;&#10;Automatisch generierte Beschreibung">
            <a:extLst>
              <a:ext uri="{FF2B5EF4-FFF2-40B4-BE49-F238E27FC236}">
                <a16:creationId xmlns:a16="http://schemas.microsoft.com/office/drawing/2014/main" id="{5B8D55EC-91E9-E65A-6C42-1213A69EF8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21" t="5325" r="1912" b="7777"/>
          <a:stretch/>
        </p:blipFill>
        <p:spPr>
          <a:xfrm>
            <a:off x="4562120" y="1690688"/>
            <a:ext cx="7384868" cy="496263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4359841-F8AB-AC7E-4831-CFD7E955A54B}"/>
              </a:ext>
            </a:extLst>
          </p:cNvPr>
          <p:cNvSpPr txBox="1"/>
          <p:nvPr/>
        </p:nvSpPr>
        <p:spPr>
          <a:xfrm>
            <a:off x="4877805" y="2189391"/>
            <a:ext cx="555171" cy="369332"/>
          </a:xfrm>
          <a:prstGeom prst="rect">
            <a:avLst/>
          </a:prstGeom>
          <a:solidFill>
            <a:srgbClr val="BBDBE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D3</a:t>
            </a:r>
            <a:endParaRPr lang="en-ID" b="1" dirty="0">
              <a:solidFill>
                <a:srgbClr val="002060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C8E671A-631E-ED19-BBA2-AB2684F4DE26}"/>
              </a:ext>
            </a:extLst>
          </p:cNvPr>
          <p:cNvSpPr txBox="1"/>
          <p:nvPr/>
        </p:nvSpPr>
        <p:spPr>
          <a:xfrm>
            <a:off x="7853415" y="2220007"/>
            <a:ext cx="840679" cy="369332"/>
          </a:xfrm>
          <a:prstGeom prst="rect">
            <a:avLst/>
          </a:prstGeom>
          <a:solidFill>
            <a:srgbClr val="69B0C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CAT-A</a:t>
            </a:r>
            <a:endParaRPr lang="en-ID" b="1" dirty="0">
              <a:solidFill>
                <a:srgbClr val="002060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2B8B5E5-7FA4-4CB0-8ADD-BA0023F2AEAB}"/>
              </a:ext>
            </a:extLst>
          </p:cNvPr>
          <p:cNvSpPr txBox="1"/>
          <p:nvPr/>
        </p:nvSpPr>
        <p:spPr>
          <a:xfrm>
            <a:off x="7853414" y="4252001"/>
            <a:ext cx="840679" cy="369332"/>
          </a:xfrm>
          <a:prstGeom prst="rect">
            <a:avLst/>
          </a:prstGeom>
          <a:solidFill>
            <a:srgbClr val="6FB3D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CAT-B</a:t>
            </a:r>
            <a:endParaRPr lang="en-ID" b="1" dirty="0">
              <a:solidFill>
                <a:srgbClr val="00206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C132682-A25E-069A-F925-F61F23A0411B}"/>
              </a:ext>
            </a:extLst>
          </p:cNvPr>
          <p:cNvSpPr txBox="1"/>
          <p:nvPr/>
        </p:nvSpPr>
        <p:spPr>
          <a:xfrm>
            <a:off x="4735050" y="4705566"/>
            <a:ext cx="840679" cy="369332"/>
          </a:xfrm>
          <a:prstGeom prst="rect">
            <a:avLst/>
          </a:prstGeom>
          <a:solidFill>
            <a:srgbClr val="71B4D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S1</a:t>
            </a:r>
            <a:endParaRPr lang="en-ID" b="1" dirty="0">
              <a:solidFill>
                <a:srgbClr val="002060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EB89700-0577-7D76-2FBA-321AF3A7E5D9}"/>
              </a:ext>
            </a:extLst>
          </p:cNvPr>
          <p:cNvSpPr txBox="1"/>
          <p:nvPr/>
        </p:nvSpPr>
        <p:spPr>
          <a:xfrm>
            <a:off x="7857576" y="6099329"/>
            <a:ext cx="832355" cy="369332"/>
          </a:xfrm>
          <a:prstGeom prst="rect">
            <a:avLst/>
          </a:prstGeom>
          <a:solidFill>
            <a:srgbClr val="83BED8"/>
          </a:solidFill>
        </p:spPr>
        <p:txBody>
          <a:bodyPr wrap="square" rtlCol="0">
            <a:spAutoFit/>
          </a:bodyPr>
          <a:lstStyle/>
          <a:p>
            <a:pPr algn="ctr"/>
            <a:endParaRPr lang="en-ID" b="1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AAAE06D-8BB6-874D-59B4-2343FB78E159}"/>
              </a:ext>
            </a:extLst>
          </p:cNvPr>
          <p:cNvSpPr txBox="1"/>
          <p:nvPr/>
        </p:nvSpPr>
        <p:spPr>
          <a:xfrm>
            <a:off x="10839215" y="5381569"/>
            <a:ext cx="1015395" cy="369332"/>
          </a:xfrm>
          <a:prstGeom prst="rect">
            <a:avLst/>
          </a:prstGeom>
          <a:solidFill>
            <a:srgbClr val="B6D8E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002060"/>
                </a:solidFill>
              </a:rPr>
              <a:t>Lainnya</a:t>
            </a:r>
            <a:endParaRPr lang="en-ID" b="1" dirty="0">
              <a:solidFill>
                <a:srgbClr val="002060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C41CFF7-D2A3-71B1-4E52-3D9F15E6636A}"/>
              </a:ext>
            </a:extLst>
          </p:cNvPr>
          <p:cNvSpPr txBox="1"/>
          <p:nvPr/>
        </p:nvSpPr>
        <p:spPr>
          <a:xfrm>
            <a:off x="10719268" y="2935118"/>
            <a:ext cx="1224000" cy="553998"/>
          </a:xfrm>
          <a:prstGeom prst="rect">
            <a:avLst/>
          </a:prstGeom>
          <a:solidFill>
            <a:srgbClr val="CAE3EE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Surveyor</a:t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b="1" dirty="0" err="1">
                <a:solidFill>
                  <a:srgbClr val="002060"/>
                </a:solidFill>
              </a:rPr>
              <a:t>Hidrografi</a:t>
            </a:r>
            <a:endParaRPr lang="en-ID" b="1" dirty="0">
              <a:solidFill>
                <a:srgbClr val="002060"/>
              </a:solidFill>
            </a:endParaRPr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D9E1F0ED-533C-2420-1D1A-9462310C4366}"/>
              </a:ext>
            </a:extLst>
          </p:cNvPr>
          <p:cNvCxnSpPr>
            <a:cxnSpLocks/>
          </p:cNvCxnSpPr>
          <p:nvPr/>
        </p:nvCxnSpPr>
        <p:spPr>
          <a:xfrm>
            <a:off x="4562120" y="3094946"/>
            <a:ext cx="1227908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566E7D76-C813-3FEC-EF73-5556D5D48BC8}"/>
              </a:ext>
            </a:extLst>
          </p:cNvPr>
          <p:cNvCxnSpPr>
            <a:cxnSpLocks/>
          </p:cNvCxnSpPr>
          <p:nvPr/>
        </p:nvCxnSpPr>
        <p:spPr>
          <a:xfrm>
            <a:off x="7618493" y="3111693"/>
            <a:ext cx="1260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4643D984-B09A-4EA1-443D-82CFF72A2727}"/>
              </a:ext>
            </a:extLst>
          </p:cNvPr>
          <p:cNvCxnSpPr>
            <a:cxnSpLocks/>
          </p:cNvCxnSpPr>
          <p:nvPr/>
        </p:nvCxnSpPr>
        <p:spPr>
          <a:xfrm>
            <a:off x="10626702" y="4535209"/>
            <a:ext cx="1320286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FAE7C500-1A9C-AAC9-7FE3-F54D0E38A813}"/>
              </a:ext>
            </a:extLst>
          </p:cNvPr>
          <p:cNvCxnSpPr>
            <a:cxnSpLocks/>
          </p:cNvCxnSpPr>
          <p:nvPr/>
        </p:nvCxnSpPr>
        <p:spPr>
          <a:xfrm>
            <a:off x="5790027" y="5923557"/>
            <a:ext cx="3096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6A981471-38EE-8CCC-72BC-BCE3471252FD}"/>
              </a:ext>
            </a:extLst>
          </p:cNvPr>
          <p:cNvCxnSpPr>
            <a:cxnSpLocks/>
          </p:cNvCxnSpPr>
          <p:nvPr/>
        </p:nvCxnSpPr>
        <p:spPr>
          <a:xfrm flipV="1">
            <a:off x="10675226" y="1690687"/>
            <a:ext cx="0" cy="4968000"/>
          </a:xfrm>
          <a:prstGeom prst="line">
            <a:avLst/>
          </a:prstGeom>
          <a:ln w="825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>
            <a:extLst>
              <a:ext uri="{FF2B5EF4-FFF2-40B4-BE49-F238E27FC236}">
                <a16:creationId xmlns:a16="http://schemas.microsoft.com/office/drawing/2014/main" id="{60BF227F-011E-CD09-5D59-5684E0070184}"/>
              </a:ext>
            </a:extLst>
          </p:cNvPr>
          <p:cNvSpPr/>
          <p:nvPr/>
        </p:nvSpPr>
        <p:spPr>
          <a:xfrm>
            <a:off x="10494287" y="3005344"/>
            <a:ext cx="132412" cy="183795"/>
          </a:xfrm>
          <a:prstGeom prst="rect">
            <a:avLst/>
          </a:prstGeom>
          <a:solidFill>
            <a:srgbClr val="B0D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28" name="Grafik 27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74BAFDF7-A03A-FFDB-300D-8ACB9643FBB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493" y="656871"/>
            <a:ext cx="684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059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81E08D-3B16-40FA-5075-4518E635B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SDM </a:t>
            </a:r>
            <a:r>
              <a:rPr lang="en-US" dirty="0" err="1"/>
              <a:t>Hidrografi</a:t>
            </a:r>
            <a:r>
              <a:rPr lang="en-US" dirty="0"/>
              <a:t> – </a:t>
            </a:r>
            <a:r>
              <a:rPr lang="en-US" b="1" dirty="0" err="1"/>
              <a:t>Afiliasi</a:t>
            </a:r>
            <a:endParaRPr lang="en-ID" b="1" dirty="0"/>
          </a:p>
        </p:txBody>
      </p:sp>
      <p:sp>
        <p:nvSpPr>
          <p:cNvPr id="31" name="Inhaltsplatzhalter 30">
            <a:extLst>
              <a:ext uri="{FF2B5EF4-FFF2-40B4-BE49-F238E27FC236}">
                <a16:creationId xmlns:a16="http://schemas.microsoft.com/office/drawing/2014/main" id="{A303AAA9-50DE-3755-CCA9-8514FAA564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Perkiraan</a:t>
            </a:r>
            <a:r>
              <a:rPr lang="en-US" dirty="0"/>
              <a:t> </a:t>
            </a:r>
            <a:r>
              <a:rPr lang="en-US" dirty="0" err="1"/>
              <a:t>proporsi</a:t>
            </a:r>
            <a:r>
              <a:rPr lang="en-US" dirty="0"/>
              <a:t> </a:t>
            </a:r>
            <a:r>
              <a:rPr lang="en-US" dirty="0" err="1"/>
              <a:t>afiliasi</a:t>
            </a:r>
            <a:r>
              <a:rPr lang="en-US" dirty="0"/>
              <a:t> SDM </a:t>
            </a:r>
            <a:r>
              <a:rPr lang="en-US" dirty="0" err="1"/>
              <a:t>hidrografi</a:t>
            </a:r>
            <a:r>
              <a:rPr lang="en-US" dirty="0"/>
              <a:t> </a:t>
            </a:r>
            <a:r>
              <a:rPr lang="en-US" dirty="0" err="1"/>
              <a:t>menurut</a:t>
            </a:r>
            <a:r>
              <a:rPr lang="en-US" dirty="0"/>
              <a:t> </a:t>
            </a:r>
            <a:r>
              <a:rPr lang="en-US" dirty="0" err="1"/>
              <a:t>kualifikasi</a:t>
            </a:r>
            <a:endParaRPr lang="en-ID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A46B851-B81F-E407-FF1C-A7A08ABC1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74D5D-3E31-418F-AAE1-2E48990F17C9}" type="slidenum">
              <a:rPr lang="de-DE" smtClean="0"/>
              <a:t>5</a:t>
            </a:fld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296E4C6-6979-18F8-64F4-62354CA84782}"/>
              </a:ext>
            </a:extLst>
          </p:cNvPr>
          <p:cNvSpPr/>
          <p:nvPr/>
        </p:nvSpPr>
        <p:spPr>
          <a:xfrm rot="5400000">
            <a:off x="7420513" y="1803572"/>
            <a:ext cx="1800000" cy="43200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3600" b="1" i="1" dirty="0">
              <a:latin typeface="Century Gothic" panose="020B0502020202020204" pitchFamily="34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612DCE53-9304-2EF1-AF51-78D11D542086}"/>
              </a:ext>
            </a:extLst>
          </p:cNvPr>
          <p:cNvSpPr/>
          <p:nvPr/>
        </p:nvSpPr>
        <p:spPr>
          <a:xfrm rot="5400000">
            <a:off x="1275674" y="2343572"/>
            <a:ext cx="1800000" cy="3240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3600" b="1" i="1" dirty="0">
              <a:latin typeface="Arial Nova" panose="020B0504020202020204" pitchFamily="34" charset="0"/>
            </a:endParaRP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BAF7B64A-C392-E6D3-BFE2-5D57875C7910}"/>
              </a:ext>
            </a:extLst>
          </p:cNvPr>
          <p:cNvCxnSpPr/>
          <p:nvPr/>
        </p:nvCxnSpPr>
        <p:spPr>
          <a:xfrm>
            <a:off x="2849466" y="3049924"/>
            <a:ext cx="0" cy="18360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D2691713-3BCD-4497-6646-C9757D16F4CF}"/>
              </a:ext>
            </a:extLst>
          </p:cNvPr>
          <p:cNvCxnSpPr>
            <a:cxnSpLocks/>
          </p:cNvCxnSpPr>
          <p:nvPr/>
        </p:nvCxnSpPr>
        <p:spPr>
          <a:xfrm flipH="1">
            <a:off x="2849466" y="4375052"/>
            <a:ext cx="946208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hteck 10">
            <a:extLst>
              <a:ext uri="{FF2B5EF4-FFF2-40B4-BE49-F238E27FC236}">
                <a16:creationId xmlns:a16="http://schemas.microsoft.com/office/drawing/2014/main" id="{D77123D8-DBD9-042C-4568-34B477A00A43}"/>
              </a:ext>
            </a:extLst>
          </p:cNvPr>
          <p:cNvSpPr/>
          <p:nvPr/>
        </p:nvSpPr>
        <p:spPr>
          <a:xfrm rot="5400000">
            <a:off x="4414469" y="3783572"/>
            <a:ext cx="1800000" cy="360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3600" b="1" i="1" dirty="0">
              <a:latin typeface="Arial Nova" panose="020B0504020202020204" pitchFamily="34" charset="0"/>
            </a:endParaRPr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56A84010-75D8-B45D-67A1-14D589024670}"/>
              </a:ext>
            </a:extLst>
          </p:cNvPr>
          <p:cNvCxnSpPr>
            <a:cxnSpLocks/>
          </p:cNvCxnSpPr>
          <p:nvPr/>
        </p:nvCxnSpPr>
        <p:spPr>
          <a:xfrm flipH="1">
            <a:off x="5117537" y="4375052"/>
            <a:ext cx="396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hteck 14">
            <a:extLst>
              <a:ext uri="{FF2B5EF4-FFF2-40B4-BE49-F238E27FC236}">
                <a16:creationId xmlns:a16="http://schemas.microsoft.com/office/drawing/2014/main" id="{E2283854-E616-F76B-4CA1-044375A9F35C}"/>
              </a:ext>
            </a:extLst>
          </p:cNvPr>
          <p:cNvSpPr/>
          <p:nvPr/>
        </p:nvSpPr>
        <p:spPr>
          <a:xfrm rot="5400000">
            <a:off x="555674" y="4947903"/>
            <a:ext cx="360000" cy="360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3600" b="1" i="1" dirty="0">
              <a:latin typeface="Arial Nova" panose="020B0504020202020204" pitchFamily="34" charset="0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DEFD623D-6CD0-2471-9940-AE3AC2905483}"/>
              </a:ext>
            </a:extLst>
          </p:cNvPr>
          <p:cNvSpPr/>
          <p:nvPr/>
        </p:nvSpPr>
        <p:spPr>
          <a:xfrm rot="5400000">
            <a:off x="555674" y="5442204"/>
            <a:ext cx="360000" cy="360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3600" b="1" i="1" dirty="0">
              <a:latin typeface="Arial Nova" panose="020B0504020202020204" pitchFamily="34" charset="0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F79C3348-F1C6-659B-BFB4-B5AC10267A69}"/>
              </a:ext>
            </a:extLst>
          </p:cNvPr>
          <p:cNvSpPr/>
          <p:nvPr/>
        </p:nvSpPr>
        <p:spPr>
          <a:xfrm rot="5400000">
            <a:off x="555674" y="5936505"/>
            <a:ext cx="360000" cy="36000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3600" b="1" i="1" dirty="0">
              <a:latin typeface="Arial Nova" panose="020B0504020202020204" pitchFamily="34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FD2ED079-C314-BAF6-1C02-15C196411AF1}"/>
              </a:ext>
            </a:extLst>
          </p:cNvPr>
          <p:cNvSpPr txBox="1"/>
          <p:nvPr/>
        </p:nvSpPr>
        <p:spPr>
          <a:xfrm>
            <a:off x="915674" y="4938571"/>
            <a:ext cx="838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Arial Nova" panose="020B0504020202020204" pitchFamily="34" charset="0"/>
              </a:rPr>
              <a:t>CAT-B</a:t>
            </a:r>
            <a:endParaRPr lang="en-ID" dirty="0">
              <a:solidFill>
                <a:srgbClr val="002060"/>
              </a:solidFill>
              <a:latin typeface="Arial Nova" panose="020B0504020202020204" pitchFamily="34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D2462D45-C0B5-0E11-3D6D-78FEB9D9B502}"/>
              </a:ext>
            </a:extLst>
          </p:cNvPr>
          <p:cNvSpPr txBox="1"/>
          <p:nvPr/>
        </p:nvSpPr>
        <p:spPr>
          <a:xfrm>
            <a:off x="915674" y="5430259"/>
            <a:ext cx="842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Arial Nova" panose="020B0504020202020204" pitchFamily="34" charset="0"/>
              </a:rPr>
              <a:t>CAT-A</a:t>
            </a:r>
            <a:endParaRPr lang="en-ID" dirty="0">
              <a:solidFill>
                <a:srgbClr val="002060"/>
              </a:solidFill>
              <a:latin typeface="Arial Nova" panose="020B0504020202020204" pitchFamily="34" charset="0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A7915079-DD4D-D96B-FF7E-F0F4350EF3DB}"/>
              </a:ext>
            </a:extLst>
          </p:cNvPr>
          <p:cNvSpPr txBox="1"/>
          <p:nvPr/>
        </p:nvSpPr>
        <p:spPr>
          <a:xfrm>
            <a:off x="915674" y="5921947"/>
            <a:ext cx="1106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Arial Nova" panose="020B0504020202020204" pitchFamily="34" charset="0"/>
              </a:rPr>
              <a:t>Non CAT</a:t>
            </a:r>
            <a:endParaRPr lang="en-ID" dirty="0">
              <a:solidFill>
                <a:srgbClr val="002060"/>
              </a:solidFill>
              <a:latin typeface="Arial Nova" panose="020B0504020202020204" pitchFamily="34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63737799-4D0F-A2D2-9D4C-09F8C83BF2A8}"/>
              </a:ext>
            </a:extLst>
          </p:cNvPr>
          <p:cNvSpPr txBox="1"/>
          <p:nvPr/>
        </p:nvSpPr>
        <p:spPr>
          <a:xfrm>
            <a:off x="1327365" y="3778906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Nova" panose="020B0504020202020204" pitchFamily="34" charset="0"/>
              </a:rPr>
              <a:t>TNI-AL</a:t>
            </a:r>
            <a:endParaRPr lang="en-ID" dirty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6C0A41F3-5297-92A6-1CD9-F6F75124E357}"/>
              </a:ext>
            </a:extLst>
          </p:cNvPr>
          <p:cNvSpPr txBox="1"/>
          <p:nvPr/>
        </p:nvSpPr>
        <p:spPr>
          <a:xfrm>
            <a:off x="2928071" y="3519722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Arial Nova" panose="020B0504020202020204" pitchFamily="34" charset="0"/>
              </a:rPr>
              <a:t>Hubla</a:t>
            </a:r>
            <a:endParaRPr lang="en-ID" dirty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9AF0ADD6-43C1-F908-1998-0D66DB274068}"/>
              </a:ext>
            </a:extLst>
          </p:cNvPr>
          <p:cNvSpPr txBox="1"/>
          <p:nvPr/>
        </p:nvSpPr>
        <p:spPr>
          <a:xfrm>
            <a:off x="2865011" y="4434768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Arial Nova" panose="020B0504020202020204" pitchFamily="34" charset="0"/>
              </a:rPr>
              <a:t>Lainnya</a:t>
            </a:r>
            <a:endParaRPr lang="en-ID" dirty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CB9BBF19-5165-A31F-F69E-E83750BF7C3E}"/>
              </a:ext>
            </a:extLst>
          </p:cNvPr>
          <p:cNvSpPr txBox="1"/>
          <p:nvPr/>
        </p:nvSpPr>
        <p:spPr>
          <a:xfrm rot="16200000">
            <a:off x="4960863" y="3640406"/>
            <a:ext cx="716543" cy="276999"/>
          </a:xfrm>
          <a:prstGeom prst="rect">
            <a:avLst/>
          </a:prstGeom>
          <a:solidFill>
            <a:srgbClr val="00B0F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Nova" panose="020B0504020202020204" pitchFamily="34" charset="0"/>
              </a:rPr>
              <a:t>TNI-AL</a:t>
            </a:r>
            <a:endParaRPr lang="en-ID" dirty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5E00D209-CFAF-9ED1-B890-44685118CBB8}"/>
              </a:ext>
            </a:extLst>
          </p:cNvPr>
          <p:cNvSpPr txBox="1"/>
          <p:nvPr/>
        </p:nvSpPr>
        <p:spPr>
          <a:xfrm>
            <a:off x="4187542" y="4434768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2060"/>
                </a:solidFill>
                <a:latin typeface="Arial Nova" panose="020B0504020202020204" pitchFamily="34" charset="0"/>
              </a:rPr>
              <a:t>Lainnya</a:t>
            </a:r>
            <a:endParaRPr lang="en-ID" dirty="0">
              <a:solidFill>
                <a:srgbClr val="002060"/>
              </a:solidFill>
              <a:latin typeface="Arial Nova" panose="020B0504020202020204" pitchFamily="34" charset="0"/>
            </a:endParaRP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675102E2-BC59-A2E0-3132-B47854921561}"/>
              </a:ext>
            </a:extLst>
          </p:cNvPr>
          <p:cNvSpPr txBox="1"/>
          <p:nvPr/>
        </p:nvSpPr>
        <p:spPr>
          <a:xfrm>
            <a:off x="6160513" y="2663538"/>
            <a:ext cx="946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2060"/>
                </a:solidFill>
                <a:latin typeface="Arial Nova" panose="020B0504020202020204" pitchFamily="34" charset="0"/>
              </a:rPr>
              <a:t>Industri</a:t>
            </a:r>
            <a:endParaRPr lang="en-ID" dirty="0">
              <a:solidFill>
                <a:srgbClr val="002060"/>
              </a:solidFill>
              <a:latin typeface="Arial Nova" panose="020B0504020202020204" pitchFamily="34" charset="0"/>
            </a:endParaRP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AA0D240D-4798-D44C-DE42-486C5F15EF56}"/>
              </a:ext>
            </a:extLst>
          </p:cNvPr>
          <p:cNvSpPr/>
          <p:nvPr/>
        </p:nvSpPr>
        <p:spPr>
          <a:xfrm>
            <a:off x="6160513" y="3063572"/>
            <a:ext cx="2880000" cy="18000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Arial Nova" panose="020B0504020202020204" pitchFamily="34" charset="0"/>
            </a:endParaRP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57004119-61B6-D3FB-86D4-787A285115F8}"/>
              </a:ext>
            </a:extLst>
          </p:cNvPr>
          <p:cNvSpPr txBox="1"/>
          <p:nvPr/>
        </p:nvSpPr>
        <p:spPr>
          <a:xfrm>
            <a:off x="7084795" y="3714686"/>
            <a:ext cx="1031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solidFill>
                  <a:srgbClr val="002060"/>
                </a:solidFill>
                <a:latin typeface="Arial Nova" panose="020B0504020202020204" pitchFamily="34" charset="0"/>
              </a:rPr>
              <a:t>Pegawai</a:t>
            </a:r>
            <a:endParaRPr lang="en-US" dirty="0">
              <a:solidFill>
                <a:srgbClr val="002060"/>
              </a:solidFill>
              <a:latin typeface="Arial Nova" panose="020B0504020202020204" pitchFamily="34" charset="0"/>
            </a:endParaRPr>
          </a:p>
          <a:p>
            <a:pPr algn="ctr"/>
            <a:r>
              <a:rPr lang="en-US" dirty="0">
                <a:solidFill>
                  <a:srgbClr val="002060"/>
                </a:solidFill>
                <a:latin typeface="Arial Nova" panose="020B0504020202020204" pitchFamily="34" charset="0"/>
              </a:rPr>
              <a:t>(DN/LN)</a:t>
            </a:r>
            <a:endParaRPr lang="en-ID" dirty="0">
              <a:solidFill>
                <a:srgbClr val="002060"/>
              </a:solidFill>
              <a:latin typeface="Arial Nova" panose="020B0504020202020204" pitchFamily="34" charset="0"/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9AAE4680-86BB-56D9-7EA0-20CAC6D96CDE}"/>
              </a:ext>
            </a:extLst>
          </p:cNvPr>
          <p:cNvSpPr txBox="1"/>
          <p:nvPr/>
        </p:nvSpPr>
        <p:spPr>
          <a:xfrm>
            <a:off x="9263929" y="3714686"/>
            <a:ext cx="9444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solidFill>
                  <a:srgbClr val="002060"/>
                </a:solidFill>
                <a:latin typeface="Arial Nova" panose="020B0504020202020204" pitchFamily="34" charset="0"/>
              </a:rPr>
              <a:t>Mandiri</a:t>
            </a:r>
            <a:endParaRPr lang="en-US" dirty="0">
              <a:solidFill>
                <a:srgbClr val="002060"/>
              </a:solidFill>
              <a:latin typeface="Arial Nova" panose="020B0504020202020204" pitchFamily="34" charset="0"/>
            </a:endParaRPr>
          </a:p>
          <a:p>
            <a:pPr algn="ctr"/>
            <a:r>
              <a:rPr lang="en-US" dirty="0">
                <a:solidFill>
                  <a:srgbClr val="002060"/>
                </a:solidFill>
                <a:latin typeface="Arial Nova" panose="020B0504020202020204" pitchFamily="34" charset="0"/>
              </a:rPr>
              <a:t>(LN)</a:t>
            </a:r>
            <a:endParaRPr lang="en-ID" dirty="0">
              <a:solidFill>
                <a:srgbClr val="002060"/>
              </a:solidFill>
              <a:latin typeface="Arial Nova" panose="020B0504020202020204" pitchFamily="34" charset="0"/>
            </a:endParaRPr>
          </a:p>
        </p:txBody>
      </p:sp>
      <p:pic>
        <p:nvPicPr>
          <p:cNvPr id="32" name="Grafik 31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81C6DB23-10DC-E8AE-45C1-4951ED1C196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418" y="639070"/>
            <a:ext cx="684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526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Karte, Text, Schwarzweiß enthält.&#10;&#10;Automatisch generierte Beschreibung">
            <a:extLst>
              <a:ext uri="{FF2B5EF4-FFF2-40B4-BE49-F238E27FC236}">
                <a16:creationId xmlns:a16="http://schemas.microsoft.com/office/drawing/2014/main" id="{BFD53D49-0C41-DED2-1AAD-95FB6C3ACA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6" t="7446" r="4736" b="7705"/>
          <a:stretch/>
        </p:blipFill>
        <p:spPr>
          <a:xfrm>
            <a:off x="2826327" y="1595179"/>
            <a:ext cx="9365673" cy="526282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924A830-29A4-D34D-42F2-A05E91E63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Pembinaan</a:t>
            </a:r>
            <a:r>
              <a:rPr lang="en-US" dirty="0"/>
              <a:t> – </a:t>
            </a:r>
            <a:r>
              <a:rPr lang="en-US" b="1" dirty="0"/>
              <a:t>Tata </a:t>
            </a:r>
            <a:r>
              <a:rPr lang="en-US" b="1" dirty="0" err="1"/>
              <a:t>kelola</a:t>
            </a:r>
            <a:endParaRPr lang="en-ID" b="1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C8B791D-D692-1149-A5F1-9D70A4A17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74D5D-3E31-418F-AAE1-2E48990F17C9}" type="slidenum">
              <a:rPr lang="de-DE" smtClean="0"/>
              <a:t>6</a:t>
            </a:fld>
            <a:endParaRPr lang="de-DE"/>
          </a:p>
        </p:txBody>
      </p:sp>
      <p:pic>
        <p:nvPicPr>
          <p:cNvPr id="7" name="Grafik 6" descr="Ein Bild, das Kreis, Grafiken, Farbigkeit, Screenshot enthält.&#10;&#10;Automatisch generierte Beschreibung">
            <a:extLst>
              <a:ext uri="{FF2B5EF4-FFF2-40B4-BE49-F238E27FC236}">
                <a16:creationId xmlns:a16="http://schemas.microsoft.com/office/drawing/2014/main" id="{49A727AE-E09E-083F-759E-71178B3A99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650" y="2594925"/>
            <a:ext cx="648000" cy="648000"/>
          </a:xfrm>
          <a:prstGeom prst="rect">
            <a:avLst/>
          </a:prstGeom>
          <a:ln>
            <a:noFill/>
          </a:ln>
        </p:spPr>
      </p:pic>
      <p:pic>
        <p:nvPicPr>
          <p:cNvPr id="9" name="Grafik 8" descr="Ein Bild, das Symbol, Kreis, Grafiken, Logo enthält.&#10;&#10;Automatisch generierte Beschreibung">
            <a:extLst>
              <a:ext uri="{FF2B5EF4-FFF2-40B4-BE49-F238E27FC236}">
                <a16:creationId xmlns:a16="http://schemas.microsoft.com/office/drawing/2014/main" id="{B4EDB672-EFDA-4172-A767-EE0497E84D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650" y="2594925"/>
            <a:ext cx="648000" cy="648000"/>
          </a:xfrm>
          <a:prstGeom prst="rect">
            <a:avLst/>
          </a:prstGeom>
          <a:ln>
            <a:noFill/>
          </a:ln>
        </p:spPr>
      </p:pic>
      <p:pic>
        <p:nvPicPr>
          <p:cNvPr id="11" name="Grafik 10" descr="Ein Bild, das Flagge der Vereinigten Staaten, Symbol, Flagge, Flag Day (USA) enthält.&#10;&#10;Automatisch generierte Beschreibung">
            <a:extLst>
              <a:ext uri="{FF2B5EF4-FFF2-40B4-BE49-F238E27FC236}">
                <a16:creationId xmlns:a16="http://schemas.microsoft.com/office/drawing/2014/main" id="{D6F21BE4-2240-B0EC-12F4-C3CBAFA0AD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742" y="3626344"/>
            <a:ext cx="648000" cy="648000"/>
          </a:xfrm>
          <a:prstGeom prst="rect">
            <a:avLst/>
          </a:prstGeom>
        </p:spPr>
      </p:pic>
      <p:pic>
        <p:nvPicPr>
          <p:cNvPr id="13" name="Grafik 12" descr="Ein Bild, das Symbol, Kreis, Stern, Flagge enthält.&#10;&#10;Automatisch generierte Beschreibung">
            <a:extLst>
              <a:ext uri="{FF2B5EF4-FFF2-40B4-BE49-F238E27FC236}">
                <a16:creationId xmlns:a16="http://schemas.microsoft.com/office/drawing/2014/main" id="{AD0F98F2-CC09-39D2-ABBC-E3F530C1EF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6134" y="5443163"/>
            <a:ext cx="648000" cy="6480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53810E4-26A6-6F98-555B-18C2E244463C}"/>
              </a:ext>
            </a:extLst>
          </p:cNvPr>
          <p:cNvSpPr txBox="1"/>
          <p:nvPr/>
        </p:nvSpPr>
        <p:spPr>
          <a:xfrm>
            <a:off x="8623023" y="5452526"/>
            <a:ext cx="1675407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02060"/>
                </a:solidFill>
                <a:latin typeface="Arial Nova" panose="020B0504020202020204" pitchFamily="34" charset="0"/>
              </a:rPr>
              <a:t>Geospatial Council of Australia (GCA) Australasian Hydrographic Surveyors Certification Panel (AHSCP) Certification Scheme </a:t>
            </a:r>
            <a:endParaRPr lang="en-ID" sz="1100" dirty="0">
              <a:solidFill>
                <a:srgbClr val="002060"/>
              </a:solidFill>
              <a:latin typeface="Arial Nova" panose="020B0504020202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A905947-36A8-3728-E368-2988156BCE16}"/>
              </a:ext>
            </a:extLst>
          </p:cNvPr>
          <p:cNvSpPr txBox="1"/>
          <p:nvPr/>
        </p:nvSpPr>
        <p:spPr>
          <a:xfrm>
            <a:off x="177236" y="2428518"/>
            <a:ext cx="297382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02060"/>
                </a:solidFill>
                <a:latin typeface="Arial Nova" panose="020B0504020202020204" pitchFamily="34" charset="0"/>
              </a:rPr>
              <a:t>Association of Canada Lands Surveyors (ACLS) International Hydrographer Certification Scheme (IHCS) for Certifying and Recognizing the International Competency of Individuals as Hydrographic Surveyors</a:t>
            </a:r>
            <a:endParaRPr lang="en-ID" sz="1100" dirty="0">
              <a:solidFill>
                <a:srgbClr val="002060"/>
              </a:solidFill>
              <a:latin typeface="Arial Nova" panose="020B0504020202020204" pitchFamily="34" charset="0"/>
            </a:endParaRPr>
          </a:p>
        </p:txBody>
      </p:sp>
      <p:pic>
        <p:nvPicPr>
          <p:cNvPr id="14" name="Grafik 13" descr="Ein Bild, das Karminrot, Grafiken, rot enthält.&#10;&#10;Automatisch generierte Beschreibung">
            <a:extLst>
              <a:ext uri="{FF2B5EF4-FFF2-40B4-BE49-F238E27FC236}">
                <a16:creationId xmlns:a16="http://schemas.microsoft.com/office/drawing/2014/main" id="{73CE723B-37B6-F60A-7293-5525E95B8F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768" y="2829611"/>
            <a:ext cx="648000" cy="648000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0139DDB6-05BE-9959-0A39-AF881AB1F078}"/>
              </a:ext>
            </a:extLst>
          </p:cNvPr>
          <p:cNvSpPr txBox="1"/>
          <p:nvPr/>
        </p:nvSpPr>
        <p:spPr>
          <a:xfrm>
            <a:off x="6919410" y="1173659"/>
            <a:ext cx="1675407" cy="127727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02060"/>
                </a:solidFill>
                <a:latin typeface="Arial Nova" panose="020B0504020202020204" pitchFamily="34" charset="0"/>
              </a:rPr>
              <a:t>The International Federation of Hydrographic Societies (IFHS) Hydrographic Professional Accreditation Scheme (HPAS)</a:t>
            </a:r>
            <a:endParaRPr lang="en-ID" sz="1100" dirty="0">
              <a:solidFill>
                <a:srgbClr val="002060"/>
              </a:solidFill>
              <a:latin typeface="Arial Nova" panose="020B0504020202020204" pitchFamily="34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C5A5BE10-7A8A-999C-60B2-194D50E67E63}"/>
              </a:ext>
            </a:extLst>
          </p:cNvPr>
          <p:cNvSpPr txBox="1"/>
          <p:nvPr/>
        </p:nvSpPr>
        <p:spPr>
          <a:xfrm>
            <a:off x="1097622" y="3484944"/>
            <a:ext cx="2443146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02060"/>
                </a:solidFill>
                <a:latin typeface="Arial Nova" panose="020B0504020202020204" pitchFamily="34" charset="0"/>
              </a:rPr>
              <a:t>National Society of Professional Surveyors in association with The Hydrographic Society of America (NSPS-THSOA) U.S. Hydrographer Certification </a:t>
            </a:r>
            <a:r>
              <a:rPr lang="en-US" sz="1100" dirty="0" err="1">
                <a:solidFill>
                  <a:srgbClr val="002060"/>
                </a:solidFill>
                <a:latin typeface="Arial Nova" panose="020B0504020202020204" pitchFamily="34" charset="0"/>
              </a:rPr>
              <a:t>Programme</a:t>
            </a:r>
            <a:endParaRPr lang="en-ID" sz="1100" dirty="0">
              <a:solidFill>
                <a:srgbClr val="002060"/>
              </a:solidFill>
              <a:latin typeface="Arial Nova" panose="020B0504020202020204" pitchFamily="34" charset="0"/>
            </a:endParaRPr>
          </a:p>
        </p:txBody>
      </p:sp>
      <p:pic>
        <p:nvPicPr>
          <p:cNvPr id="19" name="Grafik 18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C8DA105A-8630-3B0E-4AF1-A92D23D83F76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423" y="651711"/>
            <a:ext cx="648000" cy="648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A203E78-EFA9-9AB0-44F3-0E5850240EFA}"/>
              </a:ext>
            </a:extLst>
          </p:cNvPr>
          <p:cNvSpPr/>
          <p:nvPr/>
        </p:nvSpPr>
        <p:spPr>
          <a:xfrm rot="471436">
            <a:off x="9537539" y="4629873"/>
            <a:ext cx="1393172" cy="822653"/>
          </a:xfrm>
          <a:prstGeom prst="ellipse">
            <a:avLst/>
          </a:prstGeom>
          <a:noFill/>
          <a:ln w="5715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5391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91D84-D71F-7AE0-8693-D24053486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Mengapa perlu </a:t>
            </a:r>
            <a:r>
              <a:rPr lang="de-DE" b="1" dirty="0"/>
              <a:t>ditatakelola</a:t>
            </a:r>
            <a:r>
              <a:rPr lang="de-DE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1AC5E-C63A-9137-922B-0C7D9AA0E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Memberi</a:t>
            </a:r>
            <a:r>
              <a:rPr lang="en-US" dirty="0"/>
              <a:t> </a:t>
            </a:r>
            <a:r>
              <a:rPr lang="en-US" dirty="0" err="1"/>
              <a:t>dukungan</a:t>
            </a:r>
            <a:r>
              <a:rPr lang="en-US" dirty="0"/>
              <a:t> yang </a:t>
            </a:r>
            <a:r>
              <a:rPr lang="en-US" dirty="0" err="1"/>
              <a:t>terinstitusi</a:t>
            </a:r>
            <a:r>
              <a:rPr lang="en-US" dirty="0"/>
              <a:t> (</a:t>
            </a:r>
            <a:r>
              <a:rPr lang="en-US" dirty="0" err="1"/>
              <a:t>bersistem</a:t>
            </a:r>
            <a:r>
              <a:rPr lang="en-US" dirty="0"/>
              <a:t>)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/>
              <a:t> demi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saing</a:t>
            </a:r>
            <a:endParaRPr lang="en-US" dirty="0"/>
          </a:p>
          <a:p>
            <a:endParaRPr lang="en-US" dirty="0"/>
          </a:p>
          <a:p>
            <a:endParaRPr lang="en-US" sz="2800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43079AF-7D2F-46B3-AF40-E92BFAFA2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74D5D-3E31-418F-AAE1-2E48990F17C9}" type="slidenum">
              <a:rPr lang="de-DE" smtClean="0"/>
              <a:t>7</a:t>
            </a:fld>
            <a:endParaRPr lang="de-DE"/>
          </a:p>
        </p:txBody>
      </p:sp>
      <p:sp>
        <p:nvSpPr>
          <p:cNvPr id="5" name="Textfeld 24">
            <a:extLst>
              <a:ext uri="{FF2B5EF4-FFF2-40B4-BE49-F238E27FC236}">
                <a16:creationId xmlns:a16="http://schemas.microsoft.com/office/drawing/2014/main" id="{205215FD-A873-54D6-D9D7-ED14EDC404DD}"/>
              </a:ext>
            </a:extLst>
          </p:cNvPr>
          <p:cNvSpPr txBox="1"/>
          <p:nvPr/>
        </p:nvSpPr>
        <p:spPr>
          <a:xfrm>
            <a:off x="609600" y="4457249"/>
            <a:ext cx="3429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</a:pPr>
            <a:r>
              <a:rPr lang="en-US" dirty="0" err="1">
                <a:latin typeface="Arial Nova" panose="020B0504020202020204" pitchFamily="34" charset="0"/>
              </a:rPr>
              <a:t>Menjamin</a:t>
            </a:r>
            <a:r>
              <a:rPr lang="en-US" dirty="0">
                <a:latin typeface="Arial Nova" panose="020B0504020202020204" pitchFamily="34" charset="0"/>
              </a:rPr>
              <a:t> </a:t>
            </a:r>
            <a:r>
              <a:rPr lang="en-US" dirty="0" err="1">
                <a:latin typeface="Arial Nova" panose="020B0504020202020204" pitchFamily="34" charset="0"/>
              </a:rPr>
              <a:t>ketersediaan</a:t>
            </a:r>
            <a:r>
              <a:rPr lang="en-US" dirty="0">
                <a:latin typeface="Arial Nova" panose="020B0504020202020204" pitchFamily="34" charset="0"/>
              </a:rPr>
              <a:t> dan </a:t>
            </a:r>
            <a:r>
              <a:rPr lang="en-US" dirty="0" err="1">
                <a:latin typeface="Arial Nova" panose="020B0504020202020204" pitchFamily="34" charset="0"/>
              </a:rPr>
              <a:t>melindungi</a:t>
            </a:r>
            <a:r>
              <a:rPr lang="en-US" dirty="0">
                <a:latin typeface="Arial Nova" panose="020B0504020202020204" pitchFamily="34" charset="0"/>
              </a:rPr>
              <a:t> </a:t>
            </a:r>
            <a:r>
              <a:rPr lang="en-US" b="1" dirty="0" err="1">
                <a:latin typeface="Arial Nova" panose="020B0504020202020204" pitchFamily="34" charset="0"/>
              </a:rPr>
              <a:t>personil</a:t>
            </a:r>
            <a:r>
              <a:rPr lang="en-US" b="1" dirty="0">
                <a:latin typeface="Arial Nova" panose="020B0504020202020204" pitchFamily="34" charset="0"/>
              </a:rPr>
              <a:t> </a:t>
            </a:r>
            <a:r>
              <a:rPr lang="en-US" dirty="0">
                <a:latin typeface="Arial Nova" panose="020B0504020202020204" pitchFamily="34" charset="0"/>
              </a:rPr>
              <a:t>yang </a:t>
            </a:r>
            <a:r>
              <a:rPr lang="en-US" dirty="0" err="1">
                <a:latin typeface="Arial Nova" panose="020B0504020202020204" pitchFamily="34" charset="0"/>
              </a:rPr>
              <a:t>kompetensinya</a:t>
            </a:r>
            <a:r>
              <a:rPr lang="en-US" dirty="0">
                <a:latin typeface="Arial Nova" panose="020B0504020202020204" pitchFamily="34" charset="0"/>
              </a:rPr>
              <a:t> </a:t>
            </a:r>
            <a:r>
              <a:rPr lang="en-US" dirty="0" err="1">
                <a:latin typeface="Arial Nova" panose="020B0504020202020204" pitchFamily="34" charset="0"/>
              </a:rPr>
              <a:t>terpelihara</a:t>
            </a:r>
            <a:r>
              <a:rPr lang="en-US" dirty="0">
                <a:latin typeface="Arial Nova" panose="020B0504020202020204" pitchFamily="34" charset="0"/>
              </a:rPr>
              <a:t> dan </a:t>
            </a:r>
            <a:r>
              <a:rPr lang="en-US" dirty="0" err="1">
                <a:latin typeface="Arial Nova" panose="020B0504020202020204" pitchFamily="34" charset="0"/>
              </a:rPr>
              <a:t>berkembang</a:t>
            </a:r>
            <a:r>
              <a:rPr lang="en-US" dirty="0">
                <a:latin typeface="Arial Nova" panose="020B0504020202020204" pitchFamily="34" charset="0"/>
              </a:rPr>
              <a:t>, </a:t>
            </a:r>
            <a:r>
              <a:rPr lang="en-US" dirty="0" err="1">
                <a:latin typeface="Arial Nova" panose="020B0504020202020204" pitchFamily="34" charset="0"/>
              </a:rPr>
              <a:t>melalui</a:t>
            </a:r>
            <a:r>
              <a:rPr lang="en-US" dirty="0">
                <a:latin typeface="Arial Nova" panose="020B0504020202020204" pitchFamily="34" charset="0"/>
              </a:rPr>
              <a:t>: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  <a:latin typeface="Arial Nova" panose="020B0504020202020204" pitchFamily="34" charset="0"/>
              </a:rPr>
              <a:t>Standar</a:t>
            </a:r>
            <a:r>
              <a:rPr lang="en-US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Nova" panose="020B0504020202020204" pitchFamily="34" charset="0"/>
              </a:rPr>
              <a:t>profesi</a:t>
            </a:r>
            <a:r>
              <a:rPr lang="en-US" dirty="0">
                <a:solidFill>
                  <a:schemeClr val="tx1"/>
                </a:solidFill>
                <a:latin typeface="Arial Nova" panose="020B0504020202020204" pitchFamily="34" charset="0"/>
              </a:rPr>
              <a:t> (</a:t>
            </a:r>
            <a:r>
              <a:rPr lang="en-US" dirty="0" err="1">
                <a:solidFill>
                  <a:schemeClr val="tx1"/>
                </a:solidFill>
                <a:latin typeface="Arial Nova" panose="020B0504020202020204" pitchFamily="34" charset="0"/>
              </a:rPr>
              <a:t>layanan</a:t>
            </a:r>
            <a:r>
              <a:rPr lang="en-US" dirty="0">
                <a:solidFill>
                  <a:schemeClr val="tx1"/>
                </a:solidFill>
                <a:latin typeface="Arial Nova" panose="020B05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 Nova" panose="020B0504020202020204" pitchFamily="34" charset="0"/>
              </a:rPr>
              <a:t>kompetensi</a:t>
            </a:r>
            <a:r>
              <a:rPr lang="en-US" dirty="0">
                <a:solidFill>
                  <a:schemeClr val="tx1"/>
                </a:solidFill>
                <a:latin typeface="Arial Nova" panose="020B05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 Nova" panose="020B0504020202020204" pitchFamily="34" charset="0"/>
              </a:rPr>
              <a:t>pendidikan</a:t>
            </a:r>
            <a:r>
              <a:rPr lang="en-US" dirty="0">
                <a:solidFill>
                  <a:schemeClr val="tx1"/>
                </a:solidFill>
                <a:latin typeface="Arial Nova" panose="020B0504020202020204" pitchFamily="34" charset="0"/>
              </a:rPr>
              <a:t>) 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 Nova" panose="020B0504020202020204" pitchFamily="34" charset="0"/>
              </a:rPr>
              <a:t>Kode </a:t>
            </a:r>
            <a:r>
              <a:rPr lang="en-US" dirty="0" err="1">
                <a:solidFill>
                  <a:schemeClr val="tx1"/>
                </a:solidFill>
                <a:latin typeface="Arial Nova" panose="020B0504020202020204" pitchFamily="34" charset="0"/>
              </a:rPr>
              <a:t>etik</a:t>
            </a:r>
            <a:r>
              <a:rPr lang="en-US" dirty="0">
                <a:solidFill>
                  <a:schemeClr val="tx1"/>
                </a:solidFill>
                <a:latin typeface="Arial Nova" panose="020B0504020202020204" pitchFamily="34" charset="0"/>
              </a:rPr>
              <a:t> dan </a:t>
            </a:r>
            <a:r>
              <a:rPr lang="en-US" dirty="0" err="1">
                <a:solidFill>
                  <a:schemeClr val="tx1"/>
                </a:solidFill>
                <a:latin typeface="Arial Nova" panose="020B0504020202020204" pitchFamily="34" charset="0"/>
              </a:rPr>
              <a:t>arbitrase</a:t>
            </a:r>
            <a:r>
              <a:rPr lang="en-US" dirty="0">
                <a:latin typeface="Arial Nova" panose="020B0504020202020204" pitchFamily="34" charset="0"/>
              </a:rPr>
              <a:t>.</a:t>
            </a:r>
          </a:p>
        </p:txBody>
      </p:sp>
      <p:sp>
        <p:nvSpPr>
          <p:cNvPr id="6" name="Textfeld 25">
            <a:extLst>
              <a:ext uri="{FF2B5EF4-FFF2-40B4-BE49-F238E27FC236}">
                <a16:creationId xmlns:a16="http://schemas.microsoft.com/office/drawing/2014/main" id="{ABD310F1-B60E-99D0-EA54-45A553BC290E}"/>
              </a:ext>
            </a:extLst>
          </p:cNvPr>
          <p:cNvSpPr txBox="1"/>
          <p:nvPr/>
        </p:nvSpPr>
        <p:spPr>
          <a:xfrm>
            <a:off x="4457700" y="4469948"/>
            <a:ext cx="3429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</a:pPr>
            <a:r>
              <a:rPr lang="en-US" dirty="0" err="1">
                <a:latin typeface="Arial Nova" panose="020B0504020202020204" pitchFamily="34" charset="0"/>
              </a:rPr>
              <a:t>Menjamin</a:t>
            </a:r>
            <a:r>
              <a:rPr lang="en-US" dirty="0">
                <a:latin typeface="Arial Nova" panose="020B0504020202020204" pitchFamily="34" charset="0"/>
              </a:rPr>
              <a:t> </a:t>
            </a:r>
            <a:r>
              <a:rPr lang="en-US" dirty="0" err="1">
                <a:latin typeface="Arial Nova" panose="020B0504020202020204" pitchFamily="34" charset="0"/>
              </a:rPr>
              <a:t>kepastian</a:t>
            </a:r>
            <a:r>
              <a:rPr lang="en-US" dirty="0">
                <a:latin typeface="Arial Nova" panose="020B0504020202020204" pitchFamily="34" charset="0"/>
              </a:rPr>
              <a:t> </a:t>
            </a:r>
            <a:r>
              <a:rPr lang="en-US" dirty="0" err="1">
                <a:latin typeface="Arial Nova" panose="020B0504020202020204" pitchFamily="34" charset="0"/>
              </a:rPr>
              <a:t>kualitas</a:t>
            </a:r>
            <a:r>
              <a:rPr lang="en-US" dirty="0">
                <a:latin typeface="Arial Nova" panose="020B0504020202020204" pitchFamily="34" charset="0"/>
              </a:rPr>
              <a:t> </a:t>
            </a:r>
            <a:r>
              <a:rPr lang="en-US" dirty="0" err="1">
                <a:latin typeface="Arial Nova" panose="020B0504020202020204" pitchFamily="34" charset="0"/>
              </a:rPr>
              <a:t>pelayanan</a:t>
            </a:r>
            <a:r>
              <a:rPr lang="en-US" dirty="0">
                <a:latin typeface="Arial Nova" panose="020B0504020202020204" pitchFamily="34" charset="0"/>
              </a:rPr>
              <a:t> </a:t>
            </a:r>
            <a:r>
              <a:rPr lang="en-US" dirty="0" err="1">
                <a:latin typeface="Arial Nova" panose="020B0504020202020204" pitchFamily="34" charset="0"/>
              </a:rPr>
              <a:t>bagi</a:t>
            </a:r>
            <a:r>
              <a:rPr lang="en-US" dirty="0">
                <a:latin typeface="Arial Nova" panose="020B0504020202020204" pitchFamily="34" charset="0"/>
              </a:rPr>
              <a:t> </a:t>
            </a:r>
            <a:r>
              <a:rPr lang="en-US" b="1" dirty="0" err="1">
                <a:latin typeface="Arial Nova" panose="020B0504020202020204" pitchFamily="34" charset="0"/>
              </a:rPr>
              <a:t>pengguna</a:t>
            </a:r>
            <a:r>
              <a:rPr lang="en-US" dirty="0">
                <a:latin typeface="Arial Nova" panose="020B0504020202020204" pitchFamily="34" charset="0"/>
              </a:rPr>
              <a:t> </a:t>
            </a:r>
            <a:r>
              <a:rPr lang="en-US" dirty="0" err="1">
                <a:latin typeface="Arial Nova" panose="020B0504020202020204" pitchFamily="34" charset="0"/>
              </a:rPr>
              <a:t>jasa</a:t>
            </a:r>
            <a:r>
              <a:rPr lang="en-US" dirty="0">
                <a:latin typeface="Arial Nova" panose="020B0504020202020204" pitchFamily="34" charset="0"/>
              </a:rPr>
              <a:t>.</a:t>
            </a:r>
          </a:p>
          <a:p>
            <a:pPr>
              <a:buClrTx/>
            </a:pPr>
            <a:endParaRPr lang="en-US" dirty="0">
              <a:latin typeface="Arial Nova" panose="020B0504020202020204" pitchFamily="34" charset="0"/>
            </a:endParaRPr>
          </a:p>
        </p:txBody>
      </p:sp>
      <p:sp>
        <p:nvSpPr>
          <p:cNvPr id="7" name="Textfeld 26">
            <a:extLst>
              <a:ext uri="{FF2B5EF4-FFF2-40B4-BE49-F238E27FC236}">
                <a16:creationId xmlns:a16="http://schemas.microsoft.com/office/drawing/2014/main" id="{F6D3F344-EE93-8D1F-6F78-40F8678393C0}"/>
              </a:ext>
            </a:extLst>
          </p:cNvPr>
          <p:cNvSpPr txBox="1"/>
          <p:nvPr/>
        </p:nvSpPr>
        <p:spPr>
          <a:xfrm>
            <a:off x="8305800" y="4429130"/>
            <a:ext cx="3429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</a:pPr>
            <a:r>
              <a:rPr lang="en-US" dirty="0" err="1">
                <a:latin typeface="Arial Nova" panose="020B0504020202020204" pitchFamily="34" charset="0"/>
              </a:rPr>
              <a:t>Menjaga</a:t>
            </a:r>
            <a:r>
              <a:rPr lang="en-US" dirty="0">
                <a:latin typeface="Arial Nova" panose="020B0504020202020204" pitchFamily="34" charset="0"/>
              </a:rPr>
              <a:t> </a:t>
            </a:r>
            <a:r>
              <a:rPr lang="en-US" dirty="0" err="1">
                <a:latin typeface="Arial Nova" panose="020B0504020202020204" pitchFamily="34" charset="0"/>
              </a:rPr>
              <a:t>marwah</a:t>
            </a:r>
            <a:r>
              <a:rPr lang="en-US" dirty="0">
                <a:latin typeface="Arial Nova" panose="020B0504020202020204" pitchFamily="34" charset="0"/>
              </a:rPr>
              <a:t> dan </a:t>
            </a:r>
            <a:r>
              <a:rPr lang="en-US" dirty="0" err="1">
                <a:latin typeface="Arial Nova" panose="020B0504020202020204" pitchFamily="34" charset="0"/>
              </a:rPr>
              <a:t>kewibawaan</a:t>
            </a:r>
            <a:r>
              <a:rPr lang="en-US" dirty="0">
                <a:latin typeface="Arial Nova" panose="020B0504020202020204" pitchFamily="34" charset="0"/>
              </a:rPr>
              <a:t> </a:t>
            </a:r>
            <a:r>
              <a:rPr lang="en-US" dirty="0" err="1">
                <a:latin typeface="Arial Nova" panose="020B0504020202020204" pitchFamily="34" charset="0"/>
              </a:rPr>
              <a:t>institusi</a:t>
            </a:r>
            <a:r>
              <a:rPr lang="en-US" dirty="0">
                <a:latin typeface="Arial Nova" panose="020B0504020202020204" pitchFamily="34" charset="0"/>
              </a:rPr>
              <a:t>/</a:t>
            </a:r>
            <a:r>
              <a:rPr lang="en-US" dirty="0" err="1">
                <a:latin typeface="Arial Nova" panose="020B0504020202020204" pitchFamily="34" charset="0"/>
              </a:rPr>
              <a:t>lembaga</a:t>
            </a:r>
            <a:r>
              <a:rPr lang="en-US" dirty="0">
                <a:latin typeface="Arial Nova" panose="020B0504020202020204" pitchFamily="34" charset="0"/>
              </a:rPr>
              <a:t> negara/</a:t>
            </a:r>
            <a:r>
              <a:rPr lang="en-US" dirty="0" err="1">
                <a:latin typeface="Arial Nova" panose="020B0504020202020204" pitchFamily="34" charset="0"/>
              </a:rPr>
              <a:t>nasional</a:t>
            </a:r>
            <a:r>
              <a:rPr lang="en-US" dirty="0">
                <a:latin typeface="Arial Nova" panose="020B0504020202020204" pitchFamily="34" charset="0"/>
              </a:rPr>
              <a:t> </a:t>
            </a:r>
            <a:r>
              <a:rPr lang="en-US" dirty="0" err="1">
                <a:latin typeface="Arial Nova" panose="020B0504020202020204" pitchFamily="34" charset="0"/>
              </a:rPr>
              <a:t>dalam</a:t>
            </a:r>
            <a:r>
              <a:rPr lang="en-US" dirty="0">
                <a:latin typeface="Arial Nova" panose="020B0504020202020204" pitchFamily="34" charset="0"/>
              </a:rPr>
              <a:t> </a:t>
            </a:r>
            <a:r>
              <a:rPr lang="en-US" dirty="0" err="1">
                <a:latin typeface="Arial Nova" panose="020B0504020202020204" pitchFamily="34" charset="0"/>
              </a:rPr>
              <a:t>menegakkan</a:t>
            </a:r>
            <a:r>
              <a:rPr lang="en-US" dirty="0">
                <a:latin typeface="Arial Nova" panose="020B0504020202020204" pitchFamily="34" charset="0"/>
              </a:rPr>
              <a:t> </a:t>
            </a:r>
            <a:r>
              <a:rPr lang="en-US" b="1" dirty="0" err="1">
                <a:latin typeface="Arial Nova" panose="020B0504020202020204" pitchFamily="34" charset="0"/>
              </a:rPr>
              <a:t>kemandirian</a:t>
            </a:r>
            <a:r>
              <a:rPr lang="en-US" b="1" dirty="0">
                <a:latin typeface="Arial Nova" panose="020B0504020202020204" pitchFamily="34" charset="0"/>
              </a:rPr>
              <a:t> </a:t>
            </a:r>
            <a:r>
              <a:rPr lang="en-US" dirty="0" err="1">
                <a:latin typeface="Arial Nova" panose="020B0504020202020204" pitchFamily="34" charset="0"/>
              </a:rPr>
              <a:t>ekonomi</a:t>
            </a:r>
            <a:r>
              <a:rPr lang="en-US" dirty="0">
                <a:latin typeface="Arial Nova" panose="020B0504020202020204" pitchFamily="34" charset="0"/>
              </a:rPr>
              <a:t> dan </a:t>
            </a:r>
            <a:r>
              <a:rPr lang="en-US" dirty="0" err="1">
                <a:latin typeface="Arial Nova" panose="020B0504020202020204" pitchFamily="34" charset="0"/>
              </a:rPr>
              <a:t>pertahanan</a:t>
            </a:r>
            <a:r>
              <a:rPr lang="en-US" dirty="0">
                <a:latin typeface="Arial Nova" panose="020B0504020202020204" pitchFamily="34" charset="0"/>
              </a:rPr>
              <a:t> </a:t>
            </a:r>
            <a:r>
              <a:rPr lang="en-US" dirty="0" err="1">
                <a:latin typeface="Arial Nova" panose="020B0504020202020204" pitchFamily="34" charset="0"/>
              </a:rPr>
              <a:t>nasional</a:t>
            </a:r>
            <a:r>
              <a:rPr lang="en-US" dirty="0">
                <a:latin typeface="Arial Nova" panose="020B0504020202020204" pitchFamily="34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771C16-C3F3-804F-46F6-207DE972FFF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24000" y="3189666"/>
            <a:ext cx="1165308" cy="1165308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97199AC2-2C29-3E8E-664C-5EECBD4804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895" y="3245429"/>
            <a:ext cx="1165308" cy="1165308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0809189A-51CA-AAA8-2956-0BBC64C1F1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224408"/>
            <a:ext cx="1165308" cy="1165308"/>
          </a:xfrm>
          <a:prstGeom prst="rect">
            <a:avLst/>
          </a:prstGeom>
        </p:spPr>
      </p:pic>
      <p:pic>
        <p:nvPicPr>
          <p:cNvPr id="11" name="Grafik 18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E14CF64F-F9F1-A31C-FE77-BE60B10B1CC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423" y="651711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93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91D84-D71F-7AE0-8693-D24053486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Status </a:t>
            </a:r>
            <a:r>
              <a:rPr lang="de-DE" b="1" dirty="0"/>
              <a:t>saat ini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1AC5E-C63A-9137-922B-0C7D9AA0E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dirty="0"/>
          </a:p>
          <a:p>
            <a:r>
              <a:rPr lang="en-US" dirty="0" err="1"/>
              <a:t>Kolaborasi</a:t>
            </a:r>
            <a:r>
              <a:rPr lang="en-US" dirty="0"/>
              <a:t> </a:t>
            </a:r>
            <a:r>
              <a:rPr lang="en-US" dirty="0" err="1"/>
              <a:t>otoritas</a:t>
            </a:r>
            <a:r>
              <a:rPr lang="en-US" dirty="0"/>
              <a:t> (</a:t>
            </a:r>
            <a:r>
              <a:rPr lang="en-US" dirty="0" err="1"/>
              <a:t>d.h.i</a:t>
            </a:r>
            <a:r>
              <a:rPr lang="en-US" sz="2800" dirty="0"/>
              <a:t>. </a:t>
            </a:r>
            <a:r>
              <a:rPr lang="en-US" sz="2800" dirty="0" err="1"/>
              <a:t>Pushidrosal</a:t>
            </a:r>
            <a:r>
              <a:rPr lang="en-US" sz="2800" dirty="0"/>
              <a:t>)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b="1" dirty="0" err="1"/>
              <a:t>industri</a:t>
            </a:r>
            <a:r>
              <a:rPr lang="en-US" sz="2800" dirty="0"/>
              <a:t> dan </a:t>
            </a:r>
            <a:r>
              <a:rPr lang="en-US" sz="2800" b="1" dirty="0" err="1"/>
              <a:t>asosiasi</a:t>
            </a:r>
            <a:r>
              <a:rPr lang="en-US" sz="2800" b="1" dirty="0"/>
              <a:t> </a:t>
            </a:r>
            <a:r>
              <a:rPr lang="en-US" sz="2800" b="1" dirty="0" err="1"/>
              <a:t>profesi</a:t>
            </a:r>
            <a:r>
              <a:rPr lang="en-US" sz="2800" b="1" dirty="0"/>
              <a:t> </a:t>
            </a:r>
            <a:r>
              <a:rPr lang="en-US" sz="2800" dirty="0" err="1"/>
              <a:t>serta</a:t>
            </a:r>
            <a:r>
              <a:rPr lang="en-US" sz="2800" dirty="0"/>
              <a:t> </a:t>
            </a:r>
            <a:r>
              <a:rPr lang="en-US" sz="2800" dirty="0" err="1"/>
              <a:t>pemangku</a:t>
            </a:r>
            <a:r>
              <a:rPr lang="en-US" sz="2800" dirty="0"/>
              <a:t> </a:t>
            </a:r>
            <a:r>
              <a:rPr lang="en-US" sz="2800" dirty="0" err="1"/>
              <a:t>kepentingan</a:t>
            </a:r>
            <a:r>
              <a:rPr lang="en-US" sz="2800" dirty="0"/>
              <a:t> </a:t>
            </a:r>
            <a:r>
              <a:rPr lang="en-US" sz="2800" dirty="0" err="1"/>
              <a:t>terkait</a:t>
            </a:r>
            <a:r>
              <a:rPr lang="en-US" sz="2800" dirty="0"/>
              <a:t> untuk </a:t>
            </a:r>
            <a:r>
              <a:rPr lang="en-US" sz="2800" dirty="0" err="1"/>
              <a:t>menetapkan</a:t>
            </a:r>
            <a:r>
              <a:rPr lang="en-US" sz="2800" dirty="0"/>
              <a:t> </a:t>
            </a:r>
            <a:r>
              <a:rPr lang="en-US" sz="2800" b="1" dirty="0" err="1"/>
              <a:t>skema</a:t>
            </a:r>
            <a:r>
              <a:rPr lang="en-US" sz="2800" b="1" dirty="0"/>
              <a:t> </a:t>
            </a:r>
            <a:r>
              <a:rPr lang="en-US" sz="2800" b="1" dirty="0" err="1"/>
              <a:t>nasional</a:t>
            </a:r>
            <a:r>
              <a:rPr lang="en-US" sz="2800" b="1" dirty="0"/>
              <a:t> </a:t>
            </a:r>
            <a:r>
              <a:rPr lang="en-US" sz="2800" dirty="0" err="1"/>
              <a:t>profesi</a:t>
            </a:r>
            <a:r>
              <a:rPr lang="en-US" sz="2800" dirty="0"/>
              <a:t> </a:t>
            </a:r>
            <a:r>
              <a:rPr lang="en-US" sz="2800" dirty="0" err="1"/>
              <a:t>hidrografi</a:t>
            </a:r>
            <a:r>
              <a:rPr lang="en-US" sz="2800" dirty="0"/>
              <a:t> yang </a:t>
            </a:r>
            <a:r>
              <a:rPr lang="en-US" sz="2800" dirty="0" err="1"/>
              <a:t>kemudian</a:t>
            </a:r>
            <a:r>
              <a:rPr lang="en-US" sz="2800" dirty="0"/>
              <a:t>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didaftar</a:t>
            </a:r>
            <a:r>
              <a:rPr lang="en-US" dirty="0" err="1"/>
              <a:t>kan</a:t>
            </a:r>
            <a:r>
              <a:rPr lang="en-US" dirty="0"/>
              <a:t> untuk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pengakuan</a:t>
            </a:r>
            <a:r>
              <a:rPr lang="en-US" dirty="0"/>
              <a:t> IHO.</a:t>
            </a:r>
            <a:endParaRPr lang="en-US" sz="2800" dirty="0"/>
          </a:p>
          <a:p>
            <a:endParaRPr lang="en-US" dirty="0"/>
          </a:p>
          <a:p>
            <a:endParaRPr lang="en-US" sz="2800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43079AF-7D2F-46B3-AF40-E92BFAFA2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74D5D-3E31-418F-AAE1-2E48990F17C9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5396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418</Words>
  <Application>Microsoft Office PowerPoint</Application>
  <PresentationFormat>Widescreen</PresentationFormat>
  <Paragraphs>105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Aptos</vt:lpstr>
      <vt:lpstr>Aptos Display</vt:lpstr>
      <vt:lpstr>Arial</vt:lpstr>
      <vt:lpstr>Arial Nova</vt:lpstr>
      <vt:lpstr>Century Gothic</vt:lpstr>
      <vt:lpstr>Office Theme</vt:lpstr>
      <vt:lpstr>   Komunitas Hidrografi membawa Indonesia ke Panggung Dunia</vt:lpstr>
      <vt:lpstr>Silabus</vt:lpstr>
      <vt:lpstr> Panggung dunia?</vt:lpstr>
      <vt:lpstr>Pendidikan  Hidrografi</vt:lpstr>
      <vt:lpstr>SDM Hidrografi – Karir</vt:lpstr>
      <vt:lpstr>SDM Hidrografi – Afiliasi</vt:lpstr>
      <vt:lpstr>Pembinaan – Tata kelola</vt:lpstr>
      <vt:lpstr>Mengapa perlu ditatakelola?</vt:lpstr>
      <vt:lpstr>Status saat ini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Dr. Poerbandono, S.T., M.M.</dc:creator>
  <cp:lastModifiedBy>Dr. Poerbandono, S.T., M.M.</cp:lastModifiedBy>
  <cp:revision>15</cp:revision>
  <dcterms:created xsi:type="dcterms:W3CDTF">2024-06-14T03:39:13Z</dcterms:created>
  <dcterms:modified xsi:type="dcterms:W3CDTF">2024-06-21T04:09:54Z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2024-06-14T03:39:20Z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2c66c21b-1ee9-44f5-83b6-654764ef889c</vt:lpwstr>
  </property>
  <property fmtid="{D5CDD505-2E9C-101B-9397-08002B2CF9AE}" pid="8" name="MSIP_Label_38b525e5-f3da-4501-8f1e-526b6769fc56_ContentBits">
    <vt:lpwstr>0</vt:lpwstr>
  </property>
</Properties>
</file>